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handoutMasterIdLst>
    <p:handoutMasterId r:id="rId17"/>
  </p:handoutMasterIdLst>
  <p:sldIdLst>
    <p:sldId id="256" r:id="rId2"/>
    <p:sldId id="270" r:id="rId3"/>
    <p:sldId id="259" r:id="rId4"/>
    <p:sldId id="271" r:id="rId5"/>
    <p:sldId id="268" r:id="rId6"/>
    <p:sldId id="272" r:id="rId7"/>
    <p:sldId id="273" r:id="rId8"/>
    <p:sldId id="274" r:id="rId9"/>
    <p:sldId id="266" r:id="rId10"/>
    <p:sldId id="258" r:id="rId11"/>
    <p:sldId id="275" r:id="rId12"/>
    <p:sldId id="276" r:id="rId13"/>
    <p:sldId id="278" r:id="rId14"/>
    <p:sldId id="279" r:id="rId15"/>
  </p:sldIdLst>
  <p:sldSz cx="9144000" cy="6858000" type="screen4x3"/>
  <p:notesSz cx="6858000" cy="90805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1536" autoAdjust="0"/>
    <p:restoredTop sz="94660"/>
  </p:normalViewPr>
  <p:slideViewPr>
    <p:cSldViewPr>
      <p:cViewPr varScale="1">
        <p:scale>
          <a:sx n="74" d="100"/>
          <a:sy n="74" d="100"/>
        </p:scale>
        <p:origin x="-76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17411" name="Rectangle 3"/>
          <p:cNvSpPr>
            <a:spLocks noGrp="1" noChangeArrowheads="1"/>
          </p:cNvSpPr>
          <p:nvPr>
            <p:ph type="dt" sz="quarter" idx="1"/>
          </p:nvPr>
        </p:nvSpPr>
        <p:spPr bwMode="auto">
          <a:xfrm>
            <a:off x="3884613"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7412" name="Rectangle 4"/>
          <p:cNvSpPr>
            <a:spLocks noGrp="1" noChangeArrowheads="1"/>
          </p:cNvSpPr>
          <p:nvPr>
            <p:ph type="ftr" sz="quarter" idx="2"/>
          </p:nvPr>
        </p:nvSpPr>
        <p:spPr bwMode="auto">
          <a:xfrm>
            <a:off x="0" y="8624888"/>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17413" name="Rectangle 5"/>
          <p:cNvSpPr>
            <a:spLocks noGrp="1" noChangeArrowheads="1"/>
          </p:cNvSpPr>
          <p:nvPr>
            <p:ph type="sldNum" sz="quarter" idx="3"/>
          </p:nvPr>
        </p:nvSpPr>
        <p:spPr bwMode="auto">
          <a:xfrm>
            <a:off x="3884613" y="8624888"/>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E27DE4A-9A23-44E6-9A25-8B27DFD7AF7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20484" name="Rectangle 4"/>
          <p:cNvSpPr>
            <a:spLocks noRot="1" noChangeArrowheads="1" noTextEdit="1"/>
          </p:cNvSpPr>
          <p:nvPr>
            <p:ph type="sldImg" idx="2"/>
          </p:nvPr>
        </p:nvSpPr>
        <p:spPr bwMode="auto">
          <a:xfrm>
            <a:off x="1158875" y="681038"/>
            <a:ext cx="4540250" cy="3405187"/>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13238"/>
            <a:ext cx="5486400" cy="408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24888"/>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24888"/>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51F7A802-FA82-494B-AA03-3D8EC97FBA7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BA7D0025-BE32-4E57-A948-4704636D2812}" type="slidenum">
              <a:rPr lang="en-US" smtClean="0"/>
              <a:pPr/>
              <a:t>1</a:t>
            </a:fld>
            <a:endParaRPr lang="en-US" smtClean="0"/>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en-US"/>
          </a:p>
        </p:txBody>
      </p:sp>
      <p:sp>
        <p:nvSpPr>
          <p:cNvPr id="51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BB93B93D-4E64-48FC-9FF5-CA7BF58CAE52}"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6EFB05-F24B-4FFB-B886-0FF983C5774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31C35E5-CDD5-4E0F-9552-4A9FD4D6004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11472E1-50CA-4DBA-93B3-C5AA07FA181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A4861-5EDF-444C-85E0-38F312EA46E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11759B-0C18-4725-A21B-820A71F81FF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705987E-11F9-401B-AA61-11DE8F375F0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9D2368-2880-4865-9D49-3F5855CC78C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2737492-D61C-45E2-855E-A4DFA1BF5D6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EE20A7-22DA-483F-AB8F-A08D5992414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53CEBF1-A856-47A5-8D53-66CF122FD38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02985A57-DDB0-4F56-8334-2B4609CB15BB}"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BAPTISM%20AND%20THE%20LORD%20SUPPER.doc"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about:steplinkto4%2043%2013:26-43%2013:30" TargetMode="External"/><Relationship Id="rId3" Type="http://schemas.openxmlformats.org/officeDocument/2006/relationships/hyperlink" Target="about:steplinkto4%2042%2022:19-42%2022:20" TargetMode="External"/><Relationship Id="rId7" Type="http://schemas.openxmlformats.org/officeDocument/2006/relationships/hyperlink" Target="about:steplinkto4%2046%2011:28-46%2011:29" TargetMode="External"/><Relationship Id="rId2" Type="http://schemas.openxmlformats.org/officeDocument/2006/relationships/hyperlink" Target="about:steplinkto4%2040%2026:26-40%2026:28" TargetMode="External"/><Relationship Id="rId1" Type="http://schemas.openxmlformats.org/officeDocument/2006/relationships/slideLayout" Target="../slideLayouts/slideLayout2.xml"/><Relationship Id="rId6" Type="http://schemas.openxmlformats.org/officeDocument/2006/relationships/hyperlink" Target="about:steplinkto4%2046%2011:26" TargetMode="External"/><Relationship Id="rId5" Type="http://schemas.openxmlformats.org/officeDocument/2006/relationships/hyperlink" Target="about:steplinkto4%2046%2011:24-46%2011:25" TargetMode="External"/><Relationship Id="rId10" Type="http://schemas.openxmlformats.org/officeDocument/2006/relationships/hyperlink" Target="about:steplinkto4%2046%2010:15-46%2010:17" TargetMode="External"/><Relationship Id="rId4" Type="http://schemas.openxmlformats.org/officeDocument/2006/relationships/hyperlink" Target="about:steplinkto4%2046%2011:23-46%2011:29" TargetMode="External"/><Relationship Id="rId9" Type="http://schemas.openxmlformats.org/officeDocument/2006/relationships/hyperlink" Target="about:steplinkto4%2046%2011:27-46%2011:34"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about:steplinkto4%2046%2011:29" TargetMode="External"/><Relationship Id="rId2" Type="http://schemas.openxmlformats.org/officeDocument/2006/relationships/hyperlink" Target="about:steplinkto4%2043%206:53-43%206:69" TargetMode="External"/><Relationship Id="rId1" Type="http://schemas.openxmlformats.org/officeDocument/2006/relationships/slideLayout" Target="../slideLayouts/slideLayout2.xml"/><Relationship Id="rId4" Type="http://schemas.openxmlformats.org/officeDocument/2006/relationships/hyperlink" Target="about:steplinkto4%2046%205:1-46%205:5"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about:steplinkto4%2046%2010:1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about:steplinkto4%2012%205:14" TargetMode="External"/><Relationship Id="rId2" Type="http://schemas.openxmlformats.org/officeDocument/2006/relationships/hyperlink" Target="about:steplinkto4%2023%2021: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about:steplinkto4%2060%203:21" TargetMode="External"/><Relationship Id="rId3" Type="http://schemas.openxmlformats.org/officeDocument/2006/relationships/hyperlink" Target="about:steplinkto4%2044%202:38" TargetMode="External"/><Relationship Id="rId7" Type="http://schemas.openxmlformats.org/officeDocument/2006/relationships/hyperlink" Target="about:steplinkto4%2046%206:11" TargetMode="External"/><Relationship Id="rId2" Type="http://schemas.openxmlformats.org/officeDocument/2006/relationships/hyperlink" Target="about:steplinkto4%2041%2016:16" TargetMode="External"/><Relationship Id="rId1" Type="http://schemas.openxmlformats.org/officeDocument/2006/relationships/slideLayout" Target="../slideLayouts/slideLayout2.xml"/><Relationship Id="rId6" Type="http://schemas.openxmlformats.org/officeDocument/2006/relationships/hyperlink" Target="about:steplinkto4%2049%204:5" TargetMode="External"/><Relationship Id="rId5" Type="http://schemas.openxmlformats.org/officeDocument/2006/relationships/hyperlink" Target="about:steplinkto4%2044%208:36-44%208:38" TargetMode="External"/><Relationship Id="rId4" Type="http://schemas.openxmlformats.org/officeDocument/2006/relationships/hyperlink" Target="about:steplinkto4%2044%208:12-44%208:13"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about:steplinkto4%2041%2016:1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about:steplinkto4%2045%206:5-45%206:6" TargetMode="External"/><Relationship Id="rId2" Type="http://schemas.openxmlformats.org/officeDocument/2006/relationships/hyperlink" Target="about:steplinkto4%2045%206:3-45%206: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about:steplinkto4%2051%203:1" TargetMode="External"/><Relationship Id="rId3" Type="http://schemas.openxmlformats.org/officeDocument/2006/relationships/hyperlink" Target="about:steplinkto4%2041%2010:38-41%2010:39" TargetMode="External"/><Relationship Id="rId7" Type="http://schemas.openxmlformats.org/officeDocument/2006/relationships/hyperlink" Target="about:steplinkto4%2040%2028:19-40%2028:20" TargetMode="External"/><Relationship Id="rId2" Type="http://schemas.openxmlformats.org/officeDocument/2006/relationships/hyperlink" Target="about:steplinkto4%2048%203:27" TargetMode="External"/><Relationship Id="rId1" Type="http://schemas.openxmlformats.org/officeDocument/2006/relationships/slideLayout" Target="../slideLayouts/slideLayout2.xml"/><Relationship Id="rId6" Type="http://schemas.openxmlformats.org/officeDocument/2006/relationships/hyperlink" Target="about:steplinkto4%2051%202:12" TargetMode="External"/><Relationship Id="rId5" Type="http://schemas.openxmlformats.org/officeDocument/2006/relationships/hyperlink" Target="about:steplinkto4%2045%206:1-45%206:7" TargetMode="External"/><Relationship Id="rId10" Type="http://schemas.openxmlformats.org/officeDocument/2006/relationships/hyperlink" Target="about:steplinkto4%2045%206:1-45%206:6" TargetMode="External"/><Relationship Id="rId4" Type="http://schemas.openxmlformats.org/officeDocument/2006/relationships/hyperlink" Target="about:steplinkto4%2042%2012:50" TargetMode="External"/><Relationship Id="rId9" Type="http://schemas.openxmlformats.org/officeDocument/2006/relationships/hyperlink" Target="about:steplinkto4%2055%202:11"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52400"/>
            <a:ext cx="7772400" cy="914400"/>
          </a:xfrm>
        </p:spPr>
        <p:txBody>
          <a:bodyPr/>
          <a:lstStyle/>
          <a:p>
            <a:pPr eaLnBrk="1" hangingPunct="1">
              <a:defRPr/>
            </a:pPr>
            <a:r>
              <a:rPr lang="en-US" sz="5400" b="1" dirty="0" smtClean="0"/>
              <a:t>Baptist Doctrine</a:t>
            </a:r>
          </a:p>
        </p:txBody>
      </p:sp>
      <p:sp>
        <p:nvSpPr>
          <p:cNvPr id="2051" name="Rectangle 3"/>
          <p:cNvSpPr>
            <a:spLocks noGrp="1" noChangeArrowheads="1"/>
          </p:cNvSpPr>
          <p:nvPr>
            <p:ph type="subTitle" idx="1"/>
          </p:nvPr>
        </p:nvSpPr>
        <p:spPr>
          <a:xfrm>
            <a:off x="381000" y="1905000"/>
            <a:ext cx="8458200" cy="4114800"/>
          </a:xfrm>
        </p:spPr>
        <p:txBody>
          <a:bodyPr/>
          <a:lstStyle/>
          <a:p>
            <a:pPr eaLnBrk="1" hangingPunct="1">
              <a:lnSpc>
                <a:spcPct val="80000"/>
              </a:lnSpc>
              <a:defRPr/>
            </a:pPr>
            <a:endParaRPr lang="en-US" sz="2800" b="1" dirty="0" smtClean="0"/>
          </a:p>
          <a:p>
            <a:pPr eaLnBrk="1" hangingPunct="1">
              <a:lnSpc>
                <a:spcPct val="80000"/>
              </a:lnSpc>
              <a:defRPr/>
            </a:pPr>
            <a:endParaRPr lang="en-US" sz="2800" b="1" dirty="0" smtClean="0"/>
          </a:p>
          <a:p>
            <a:pPr eaLnBrk="1" hangingPunct="1">
              <a:lnSpc>
                <a:spcPct val="80000"/>
              </a:lnSpc>
              <a:defRPr/>
            </a:pPr>
            <a:r>
              <a:rPr lang="en-US" sz="4400" b="1" dirty="0" smtClean="0">
                <a:solidFill>
                  <a:schemeClr val="tx2"/>
                </a:solidFill>
              </a:rPr>
              <a:t>Baptism &amp; the Lord's Supper</a:t>
            </a:r>
            <a:r>
              <a:rPr lang="en-US" sz="4000" dirty="0" smtClean="0">
                <a:solidFill>
                  <a:schemeClr val="tx2"/>
                </a:solidFill>
                <a:hlinkClick r:id="rId3" action="ppaction://hlinkfile"/>
              </a:rPr>
              <a:t> </a:t>
            </a:r>
            <a:endParaRPr lang="en-US" sz="4000" b="1" dirty="0" smtClean="0">
              <a:solidFill>
                <a:schemeClr val="tx2"/>
              </a:solidFill>
            </a:endParaRPr>
          </a:p>
          <a:p>
            <a:pPr eaLnBrk="1" hangingPunct="1">
              <a:lnSpc>
                <a:spcPct val="80000"/>
              </a:lnSpc>
              <a:defRPr/>
            </a:pPr>
            <a:endParaRPr lang="en-US" sz="4000" b="1" dirty="0" smtClean="0">
              <a:solidFill>
                <a:schemeClr val="tx2"/>
              </a:solidFill>
            </a:endParaRPr>
          </a:p>
          <a:p>
            <a:pPr eaLnBrk="1" hangingPunct="1">
              <a:lnSpc>
                <a:spcPct val="80000"/>
              </a:lnSpc>
              <a:defRPr/>
            </a:pPr>
            <a:r>
              <a:rPr lang="en-US" sz="2800" b="1" dirty="0" smtClean="0"/>
              <a:t>Rev. Alvin Hunter, Presenter</a:t>
            </a:r>
          </a:p>
          <a:p>
            <a:pPr eaLnBrk="1" hangingPunct="1">
              <a:lnSpc>
                <a:spcPct val="80000"/>
              </a:lnSpc>
              <a:defRPr/>
            </a:pPr>
            <a:r>
              <a:rPr lang="en-US" sz="2800" b="1" dirty="0" smtClean="0"/>
              <a:t>Lonoke Baptist Church, Hope</a:t>
            </a:r>
          </a:p>
          <a:p>
            <a:pPr eaLnBrk="1" hangingPunct="1">
              <a:lnSpc>
                <a:spcPct val="80000"/>
              </a:lnSpc>
              <a:defRPr/>
            </a:pPr>
            <a:endParaRPr lang="en-US" sz="2800" b="1"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768" decel="100000"/>
                                        <p:tgtEl>
                                          <p:spTgt spid="2050"/>
                                        </p:tgtEl>
                                      </p:cBhvr>
                                    </p:animEffect>
                                    <p:animScale>
                                      <p:cBhvr>
                                        <p:cTn id="8" dur="768" decel="100000"/>
                                        <p:tgtEl>
                                          <p:spTgt spid="2050"/>
                                        </p:tgtEl>
                                      </p:cBhvr>
                                      <p:from x="10000" y="10000"/>
                                      <p:to x="200000" y="450000"/>
                                    </p:animScale>
                                    <p:animScale>
                                      <p:cBhvr>
                                        <p:cTn id="9" dur="1230" accel="100000" fill="hold">
                                          <p:stCondLst>
                                            <p:cond delay="768"/>
                                          </p:stCondLst>
                                        </p:cTn>
                                        <p:tgtEl>
                                          <p:spTgt spid="2050"/>
                                        </p:tgtEl>
                                      </p:cBhvr>
                                      <p:from x="200000" y="450000"/>
                                      <p:to x="100000" y="100000"/>
                                    </p:animScale>
                                    <p:set>
                                      <p:cBhvr>
                                        <p:cTn id="10" dur="768" fill="hold"/>
                                        <p:tgtEl>
                                          <p:spTgt spid="2050"/>
                                        </p:tgtEl>
                                        <p:attrNameLst>
                                          <p:attrName>ppt_x</p:attrName>
                                        </p:attrNameLst>
                                      </p:cBhvr>
                                      <p:to>
                                        <p:strVal val="(0.5)"/>
                                      </p:to>
                                    </p:set>
                                    <p:anim from="(0.5)" to="(#ppt_x)" calcmode="lin" valueType="num">
                                      <p:cBhvr>
                                        <p:cTn id="11" dur="1230" accel="100000" fill="hold">
                                          <p:stCondLst>
                                            <p:cond delay="768"/>
                                          </p:stCondLst>
                                        </p:cTn>
                                        <p:tgtEl>
                                          <p:spTgt spid="2050"/>
                                        </p:tgtEl>
                                        <p:attrNameLst>
                                          <p:attrName>ppt_x</p:attrName>
                                        </p:attrNameLst>
                                      </p:cBhvr>
                                    </p:anim>
                                    <p:set>
                                      <p:cBhvr>
                                        <p:cTn id="12" dur="768" fill="hold"/>
                                        <p:tgtEl>
                                          <p:spTgt spid="2050"/>
                                        </p:tgtEl>
                                        <p:attrNameLst>
                                          <p:attrName>ppt_y</p:attrName>
                                        </p:attrNameLst>
                                      </p:cBhvr>
                                      <p:to>
                                        <p:strVal val="(#ppt_y+0.4)"/>
                                      </p:to>
                                    </p:set>
                                    <p:anim from="(#ppt_y+0.4)" to="(#ppt_y)" calcmode="lin" valueType="num">
                                      <p:cBhvr>
                                        <p:cTn id="13" dur="1230" accel="100000" fill="hold">
                                          <p:stCondLst>
                                            <p:cond delay="768"/>
                                          </p:stCondLst>
                                        </p:cTn>
                                        <p:tgtEl>
                                          <p:spTgt spid="205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2051">
                                            <p:txEl>
                                              <p:pRg st="2" end="2"/>
                                            </p:txEl>
                                          </p:spTgt>
                                        </p:tgtEl>
                                        <p:attrNameLst>
                                          <p:attrName>style.visibility</p:attrName>
                                        </p:attrNameLst>
                                      </p:cBhvr>
                                      <p:to>
                                        <p:strVal val="visible"/>
                                      </p:to>
                                    </p:set>
                                    <p:anim calcmode="lin" valueType="num">
                                      <p:cBhvr>
                                        <p:cTn id="18" dur="500" fill="hold"/>
                                        <p:tgtEl>
                                          <p:spTgt spid="2051">
                                            <p:txEl>
                                              <p:pRg st="2" end="2"/>
                                            </p:txEl>
                                          </p:spTgt>
                                        </p:tgtEl>
                                        <p:attrNameLst>
                                          <p:attrName>ppt_w</p:attrName>
                                        </p:attrNameLst>
                                      </p:cBhvr>
                                      <p:tavLst>
                                        <p:tav tm="0">
                                          <p:val>
                                            <p:fltVal val="0"/>
                                          </p:val>
                                        </p:tav>
                                        <p:tav tm="100000">
                                          <p:val>
                                            <p:strVal val="#ppt_w"/>
                                          </p:val>
                                        </p:tav>
                                      </p:tavLst>
                                    </p:anim>
                                    <p:anim calcmode="lin" valueType="num">
                                      <p:cBhvr>
                                        <p:cTn id="19" dur="500" fill="hold"/>
                                        <p:tgtEl>
                                          <p:spTgt spid="2051">
                                            <p:txEl>
                                              <p:pRg st="2" end="2"/>
                                            </p:txEl>
                                          </p:spTgt>
                                        </p:tgtEl>
                                        <p:attrNameLst>
                                          <p:attrName>ppt_h</p:attrName>
                                        </p:attrNameLst>
                                      </p:cBhvr>
                                      <p:tavLst>
                                        <p:tav tm="0">
                                          <p:val>
                                            <p:fltVal val="0"/>
                                          </p:val>
                                        </p:tav>
                                        <p:tav tm="100000">
                                          <p:val>
                                            <p:strVal val="#ppt_h"/>
                                          </p:val>
                                        </p:tav>
                                      </p:tavLst>
                                    </p:anim>
                                    <p:animEffect transition="in" filter="fade">
                                      <p:cBhvr>
                                        <p:cTn id="20" dur="500"/>
                                        <p:tgtEl>
                                          <p:spTgt spid="2051">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2051">
                                            <p:txEl>
                                              <p:pRg st="4" end="4"/>
                                            </p:txEl>
                                          </p:spTgt>
                                        </p:tgtEl>
                                        <p:attrNameLst>
                                          <p:attrName>style.visibility</p:attrName>
                                        </p:attrNameLst>
                                      </p:cBhvr>
                                      <p:to>
                                        <p:strVal val="visible"/>
                                      </p:to>
                                    </p:set>
                                    <p:anim calcmode="lin" valueType="num">
                                      <p:cBhvr>
                                        <p:cTn id="25" dur="500" fill="hold"/>
                                        <p:tgtEl>
                                          <p:spTgt spid="2051">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051">
                                            <p:txEl>
                                              <p:pRg st="4" end="4"/>
                                            </p:txEl>
                                          </p:spTgt>
                                        </p:tgtEl>
                                        <p:attrNameLst>
                                          <p:attrName>ppt_h</p:attrName>
                                        </p:attrNameLst>
                                      </p:cBhvr>
                                      <p:tavLst>
                                        <p:tav tm="0">
                                          <p:val>
                                            <p:fltVal val="0"/>
                                          </p:val>
                                        </p:tav>
                                        <p:tav tm="100000">
                                          <p:val>
                                            <p:strVal val="#ppt_h"/>
                                          </p:val>
                                        </p:tav>
                                      </p:tavLst>
                                    </p:anim>
                                    <p:animEffect transition="in" filter="fade">
                                      <p:cBhvr>
                                        <p:cTn id="27" dur="500"/>
                                        <p:tgtEl>
                                          <p:spTgt spid="205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2051">
                                            <p:txEl>
                                              <p:pRg st="5" end="5"/>
                                            </p:txEl>
                                          </p:spTgt>
                                        </p:tgtEl>
                                        <p:attrNameLst>
                                          <p:attrName>style.visibility</p:attrName>
                                        </p:attrNameLst>
                                      </p:cBhvr>
                                      <p:to>
                                        <p:strVal val="visible"/>
                                      </p:to>
                                    </p:set>
                                    <p:anim calcmode="lin" valueType="num">
                                      <p:cBhvr>
                                        <p:cTn id="32" dur="500" fill="hold"/>
                                        <p:tgtEl>
                                          <p:spTgt spid="2051">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2051">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20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a:xfrm>
            <a:off x="457200" y="304800"/>
            <a:ext cx="8229600" cy="685800"/>
          </a:xfrm>
        </p:spPr>
        <p:txBody>
          <a:bodyPr/>
          <a:lstStyle/>
          <a:p>
            <a:pPr algn="ctr" eaLnBrk="1" hangingPunct="1">
              <a:defRPr/>
            </a:pPr>
            <a:r>
              <a:rPr lang="en-US" sz="4000" b="1" smtClean="0"/>
              <a:t>Baptism and Salvation</a:t>
            </a:r>
          </a:p>
        </p:txBody>
      </p:sp>
      <p:sp>
        <p:nvSpPr>
          <p:cNvPr id="9221" name="Rectangle 5"/>
          <p:cNvSpPr>
            <a:spLocks noGrp="1" noChangeArrowheads="1"/>
          </p:cNvSpPr>
          <p:nvPr>
            <p:ph type="body" idx="1"/>
          </p:nvPr>
        </p:nvSpPr>
        <p:spPr>
          <a:xfrm>
            <a:off x="228600" y="1524000"/>
            <a:ext cx="8686800" cy="4419600"/>
          </a:xfrm>
        </p:spPr>
        <p:txBody>
          <a:bodyPr/>
          <a:lstStyle/>
          <a:p>
            <a:pPr marL="609600" indent="-609600" eaLnBrk="1" hangingPunct="1">
              <a:defRPr/>
            </a:pPr>
            <a:r>
              <a:rPr lang="en-US" smtClean="0"/>
              <a:t>Baptism is not a requirement of salvation, but it is a requirement of obedience. </a:t>
            </a:r>
          </a:p>
          <a:p>
            <a:pPr marL="609600" indent="-609600" eaLnBrk="1" hangingPunct="1">
              <a:defRPr/>
            </a:pPr>
            <a:r>
              <a:rPr lang="en-US" smtClean="0"/>
              <a:t>Baptism is a first step of discipleship. </a:t>
            </a:r>
          </a:p>
          <a:p>
            <a:pPr marL="609600" indent="-609600" eaLnBrk="1" hangingPunct="1">
              <a:defRPr/>
            </a:pPr>
            <a:r>
              <a:rPr lang="en-US" smtClean="0"/>
              <a:t>Baptism is never the event but, rather, the picture of the event. So the pattern of obedience is to come to Christ in trust and then to picture that through the symbol of baptism.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9220"/>
                                        </p:tgtEl>
                                        <p:attrNameLst>
                                          <p:attrName>style.visibility</p:attrName>
                                        </p:attrNameLst>
                                      </p:cBhvr>
                                      <p:to>
                                        <p:strVal val="visible"/>
                                      </p:to>
                                    </p:set>
                                    <p:animEffect transition="in" filter="fade">
                                      <p:cBhvr>
                                        <p:cTn id="7" dur="600">
                                          <p:stCondLst>
                                            <p:cond delay="0"/>
                                          </p:stCondLst>
                                        </p:cTn>
                                        <p:tgtEl>
                                          <p:spTgt spid="9220"/>
                                        </p:tgtEl>
                                      </p:cBhvr>
                                    </p:animEffect>
                                    <p:anim calcmode="lin" valueType="num">
                                      <p:cBhvr>
                                        <p:cTn id="8" dur="600" fill="hold">
                                          <p:stCondLst>
                                            <p:cond delay="0"/>
                                          </p:stCondLst>
                                        </p:cTn>
                                        <p:tgtEl>
                                          <p:spTgt spid="9220"/>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9220"/>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922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9221">
                                            <p:txEl>
                                              <p:pRg st="0" end="0"/>
                                            </p:txEl>
                                          </p:spTgt>
                                        </p:tgtEl>
                                        <p:attrNameLst>
                                          <p:attrName>style.visibility</p:attrName>
                                        </p:attrNameLst>
                                      </p:cBhvr>
                                      <p:to>
                                        <p:strVal val="visible"/>
                                      </p:to>
                                    </p:set>
                                    <p:animEffect transition="in" filter="slide(fromBottom)">
                                      <p:cBhvr>
                                        <p:cTn id="15" dur="500">
                                          <p:stCondLst>
                                            <p:cond delay="0"/>
                                          </p:stCondLst>
                                        </p:cTn>
                                        <p:tgtEl>
                                          <p:spTgt spid="922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9221">
                                            <p:txEl>
                                              <p:pRg st="1" end="1"/>
                                            </p:txEl>
                                          </p:spTgt>
                                        </p:tgtEl>
                                        <p:attrNameLst>
                                          <p:attrName>style.visibility</p:attrName>
                                        </p:attrNameLst>
                                      </p:cBhvr>
                                      <p:to>
                                        <p:strVal val="visible"/>
                                      </p:to>
                                    </p:set>
                                    <p:animEffect transition="in" filter="slide(fromBottom)">
                                      <p:cBhvr>
                                        <p:cTn id="20" dur="500">
                                          <p:stCondLst>
                                            <p:cond delay="0"/>
                                          </p:stCondLst>
                                        </p:cTn>
                                        <p:tgtEl>
                                          <p:spTgt spid="922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9221">
                                            <p:txEl>
                                              <p:pRg st="2" end="2"/>
                                            </p:txEl>
                                          </p:spTgt>
                                        </p:tgtEl>
                                        <p:attrNameLst>
                                          <p:attrName>style.visibility</p:attrName>
                                        </p:attrNameLst>
                                      </p:cBhvr>
                                      <p:to>
                                        <p:strVal val="visible"/>
                                      </p:to>
                                    </p:set>
                                    <p:animEffect transition="in" filter="slide(fromBottom)">
                                      <p:cBhvr>
                                        <p:cTn id="25" dur="500">
                                          <p:stCondLst>
                                            <p:cond delay="0"/>
                                          </p:stCondLst>
                                        </p:cTn>
                                        <p:tgtEl>
                                          <p:spTgt spid="922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9221"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304800"/>
            <a:ext cx="8305800" cy="1371600"/>
          </a:xfrm>
        </p:spPr>
        <p:txBody>
          <a:bodyPr/>
          <a:lstStyle/>
          <a:p>
            <a:pPr algn="ctr" eaLnBrk="1" hangingPunct="1">
              <a:defRPr/>
            </a:pPr>
            <a:r>
              <a:rPr lang="en-US" sz="3600" b="1" smtClean="0"/>
              <a:t>2.  The Lord's Supper:</a:t>
            </a:r>
            <a:r>
              <a:rPr lang="en-US" b="1" smtClean="0"/>
              <a:t/>
            </a:r>
            <a:br>
              <a:rPr lang="en-US" b="1" smtClean="0"/>
            </a:br>
            <a:r>
              <a:rPr lang="en-US" sz="3600" b="1" smtClean="0"/>
              <a:t>The Continuing Rite of the Church</a:t>
            </a:r>
          </a:p>
        </p:txBody>
      </p:sp>
      <p:sp>
        <p:nvSpPr>
          <p:cNvPr id="43011" name="Rectangle 3"/>
          <p:cNvSpPr>
            <a:spLocks noGrp="1" noChangeArrowheads="1"/>
          </p:cNvSpPr>
          <p:nvPr>
            <p:ph type="body" idx="1"/>
          </p:nvPr>
        </p:nvSpPr>
        <p:spPr>
          <a:xfrm>
            <a:off x="0" y="1676400"/>
            <a:ext cx="8915400" cy="4572000"/>
          </a:xfrm>
        </p:spPr>
        <p:txBody>
          <a:bodyPr/>
          <a:lstStyle/>
          <a:p>
            <a:pPr marL="609600" indent="-609600" eaLnBrk="1" hangingPunct="1">
              <a:lnSpc>
                <a:spcPct val="90000"/>
              </a:lnSpc>
              <a:defRPr/>
            </a:pPr>
            <a:r>
              <a:rPr lang="en-US" smtClean="0"/>
              <a:t>Points of Agreement</a:t>
            </a:r>
          </a:p>
          <a:p>
            <a:pPr marL="990600" lvl="1" indent="-533400" eaLnBrk="1" hangingPunct="1">
              <a:lnSpc>
                <a:spcPct val="90000"/>
              </a:lnSpc>
              <a:defRPr/>
            </a:pPr>
            <a:r>
              <a:rPr lang="en-US" smtClean="0"/>
              <a:t>Established by Christ (</a:t>
            </a:r>
            <a:r>
              <a:rPr lang="en-US" smtClean="0">
                <a:hlinkClick r:id="rId2"/>
              </a:rPr>
              <a:t>Matt 26:26-28</a:t>
            </a:r>
            <a:r>
              <a:rPr lang="en-US" smtClean="0"/>
              <a:t>; </a:t>
            </a:r>
            <a:r>
              <a:rPr lang="en-US" smtClean="0">
                <a:hlinkClick r:id="rId3"/>
              </a:rPr>
              <a:t>Mark 14:22-24; Luke 22:19-20</a:t>
            </a:r>
            <a:r>
              <a:rPr lang="en-US" smtClean="0"/>
              <a:t>; </a:t>
            </a:r>
            <a:r>
              <a:rPr lang="en-US" smtClean="0">
                <a:hlinkClick r:id="rId4"/>
              </a:rPr>
              <a:t>1 Cor 11:23-29</a:t>
            </a:r>
            <a:r>
              <a:rPr lang="en-US" smtClean="0"/>
              <a:t>)</a:t>
            </a:r>
          </a:p>
          <a:p>
            <a:pPr marL="990600" lvl="1" indent="-533400" eaLnBrk="1" hangingPunct="1">
              <a:lnSpc>
                <a:spcPct val="90000"/>
              </a:lnSpc>
              <a:defRPr/>
            </a:pPr>
            <a:r>
              <a:rPr lang="en-US" smtClean="0"/>
              <a:t>The Necessity of Repetition (</a:t>
            </a:r>
            <a:r>
              <a:rPr lang="en-US" smtClean="0">
                <a:hlinkClick r:id="rId5"/>
              </a:rPr>
              <a:t>1 Cor 11:24-25</a:t>
            </a:r>
            <a:r>
              <a:rPr lang="en-US" smtClean="0"/>
              <a:t>, 26)</a:t>
            </a:r>
          </a:p>
          <a:p>
            <a:pPr marL="990600" lvl="1" indent="-533400" eaLnBrk="1" hangingPunct="1">
              <a:lnSpc>
                <a:spcPct val="90000"/>
              </a:lnSpc>
              <a:defRPr/>
            </a:pPr>
            <a:r>
              <a:rPr lang="en-US" smtClean="0"/>
              <a:t>A Form of Proclamation (</a:t>
            </a:r>
            <a:r>
              <a:rPr lang="en-US" smtClean="0">
                <a:hlinkClick r:id="rId6"/>
              </a:rPr>
              <a:t>1 Cor11:26</a:t>
            </a:r>
            <a:r>
              <a:rPr lang="en-US" smtClean="0"/>
              <a:t>, </a:t>
            </a:r>
            <a:r>
              <a:rPr lang="en-US" smtClean="0">
                <a:hlinkClick r:id="rId7"/>
              </a:rPr>
              <a:t>1 Cor 11:28-29</a:t>
            </a:r>
            <a:r>
              <a:rPr lang="en-US" smtClean="0"/>
              <a:t>) (27)</a:t>
            </a:r>
          </a:p>
          <a:p>
            <a:pPr marL="990600" lvl="1" indent="-533400" eaLnBrk="1" hangingPunct="1">
              <a:lnSpc>
                <a:spcPct val="90000"/>
              </a:lnSpc>
              <a:defRPr/>
            </a:pPr>
            <a:r>
              <a:rPr lang="en-US" smtClean="0"/>
              <a:t>Restriction to Followers of Christ </a:t>
            </a:r>
            <a:r>
              <a:rPr lang="en-US" smtClean="0">
                <a:hlinkClick r:id="rId8"/>
              </a:rPr>
              <a:t>John 13:26-30</a:t>
            </a:r>
            <a:r>
              <a:rPr lang="en-US" smtClean="0"/>
              <a:t>; </a:t>
            </a:r>
            <a:r>
              <a:rPr lang="en-US" smtClean="0">
                <a:hlinkClick r:id="rId9"/>
              </a:rPr>
              <a:t>1 Cor 11:27-34</a:t>
            </a:r>
            <a:endParaRPr lang="en-US" smtClean="0"/>
          </a:p>
          <a:p>
            <a:pPr marL="990600" lvl="1" indent="-533400" eaLnBrk="1" hangingPunct="1">
              <a:lnSpc>
                <a:spcPct val="90000"/>
              </a:lnSpc>
              <a:defRPr/>
            </a:pPr>
            <a:r>
              <a:rPr lang="en-US" smtClean="0"/>
              <a:t>The Horizontal Dimension (Corporate) (</a:t>
            </a:r>
            <a:r>
              <a:rPr lang="en-US" smtClean="0">
                <a:hlinkClick r:id="rId10"/>
              </a:rPr>
              <a:t>1 Cor 10:15-17</a:t>
            </a:r>
            <a:r>
              <a:rPr lang="en-US" smtClean="0"/>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43010"/>
                                        </p:tgtEl>
                                        <p:attrNameLst>
                                          <p:attrName>style.visibility</p:attrName>
                                        </p:attrNameLst>
                                      </p:cBhvr>
                                      <p:to>
                                        <p:strVal val="visible"/>
                                      </p:to>
                                    </p:set>
                                    <p:animEffect transition="in" filter="fade">
                                      <p:cBhvr>
                                        <p:cTn id="7" dur="600">
                                          <p:stCondLst>
                                            <p:cond delay="0"/>
                                          </p:stCondLst>
                                        </p:cTn>
                                        <p:tgtEl>
                                          <p:spTgt spid="43010"/>
                                        </p:tgtEl>
                                      </p:cBhvr>
                                    </p:animEffect>
                                    <p:anim calcmode="lin" valueType="num">
                                      <p:cBhvr>
                                        <p:cTn id="8" dur="600" fill="hold">
                                          <p:stCondLst>
                                            <p:cond delay="0"/>
                                          </p:stCondLst>
                                        </p:cTn>
                                        <p:tgtEl>
                                          <p:spTgt spid="43010"/>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43010"/>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4301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3011">
                                            <p:txEl>
                                              <p:pRg st="0" end="0"/>
                                            </p:txEl>
                                          </p:spTgt>
                                        </p:tgtEl>
                                        <p:attrNameLst>
                                          <p:attrName>style.visibility</p:attrName>
                                        </p:attrNameLst>
                                      </p:cBhvr>
                                      <p:to>
                                        <p:strVal val="visible"/>
                                      </p:to>
                                    </p:set>
                                    <p:animEffect transition="in" filter="slide(fromBottom)">
                                      <p:cBhvr>
                                        <p:cTn id="15" dur="500">
                                          <p:stCondLst>
                                            <p:cond delay="0"/>
                                          </p:stCondLst>
                                        </p:cTn>
                                        <p:tgtEl>
                                          <p:spTgt spid="4301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43011">
                                            <p:txEl>
                                              <p:pRg st="1" end="1"/>
                                            </p:txEl>
                                          </p:spTgt>
                                        </p:tgtEl>
                                        <p:attrNameLst>
                                          <p:attrName>style.visibility</p:attrName>
                                        </p:attrNameLst>
                                      </p:cBhvr>
                                      <p:to>
                                        <p:strVal val="visible"/>
                                      </p:to>
                                    </p:set>
                                    <p:animEffect transition="in" filter="slide(fromBottom)">
                                      <p:cBhvr>
                                        <p:cTn id="20" dur="500">
                                          <p:stCondLst>
                                            <p:cond delay="0"/>
                                          </p:stCondLst>
                                        </p:cTn>
                                        <p:tgtEl>
                                          <p:spTgt spid="4301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43011">
                                            <p:txEl>
                                              <p:pRg st="2" end="2"/>
                                            </p:txEl>
                                          </p:spTgt>
                                        </p:tgtEl>
                                        <p:attrNameLst>
                                          <p:attrName>style.visibility</p:attrName>
                                        </p:attrNameLst>
                                      </p:cBhvr>
                                      <p:to>
                                        <p:strVal val="visible"/>
                                      </p:to>
                                    </p:set>
                                    <p:animEffect transition="in" filter="slide(fromBottom)">
                                      <p:cBhvr>
                                        <p:cTn id="25" dur="500">
                                          <p:stCondLst>
                                            <p:cond delay="0"/>
                                          </p:stCondLst>
                                        </p:cTn>
                                        <p:tgtEl>
                                          <p:spTgt spid="43011">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43011">
                                            <p:txEl>
                                              <p:pRg st="3" end="3"/>
                                            </p:txEl>
                                          </p:spTgt>
                                        </p:tgtEl>
                                        <p:attrNameLst>
                                          <p:attrName>style.visibility</p:attrName>
                                        </p:attrNameLst>
                                      </p:cBhvr>
                                      <p:to>
                                        <p:strVal val="visible"/>
                                      </p:to>
                                    </p:set>
                                    <p:animEffect transition="in" filter="slide(fromBottom)">
                                      <p:cBhvr>
                                        <p:cTn id="30" dur="500">
                                          <p:stCondLst>
                                            <p:cond delay="0"/>
                                          </p:stCondLst>
                                        </p:cTn>
                                        <p:tgtEl>
                                          <p:spTgt spid="43011">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43011">
                                            <p:txEl>
                                              <p:pRg st="4" end="4"/>
                                            </p:txEl>
                                          </p:spTgt>
                                        </p:tgtEl>
                                        <p:attrNameLst>
                                          <p:attrName>style.visibility</p:attrName>
                                        </p:attrNameLst>
                                      </p:cBhvr>
                                      <p:to>
                                        <p:strVal val="visible"/>
                                      </p:to>
                                    </p:set>
                                    <p:animEffect transition="in" filter="slide(fromBottom)">
                                      <p:cBhvr>
                                        <p:cTn id="35" dur="500">
                                          <p:stCondLst>
                                            <p:cond delay="0"/>
                                          </p:stCondLst>
                                        </p:cTn>
                                        <p:tgtEl>
                                          <p:spTgt spid="43011">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43011">
                                            <p:txEl>
                                              <p:pRg st="5" end="5"/>
                                            </p:txEl>
                                          </p:spTgt>
                                        </p:tgtEl>
                                        <p:attrNameLst>
                                          <p:attrName>style.visibility</p:attrName>
                                        </p:attrNameLst>
                                      </p:cBhvr>
                                      <p:to>
                                        <p:strVal val="visible"/>
                                      </p:to>
                                    </p:set>
                                    <p:animEffect transition="in" filter="slide(fromBottom)">
                                      <p:cBhvr>
                                        <p:cTn id="40" dur="500">
                                          <p:stCondLst>
                                            <p:cond delay="0"/>
                                          </p:stCondLst>
                                        </p:cTn>
                                        <p:tgtEl>
                                          <p:spTgt spid="430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3011"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304800"/>
            <a:ext cx="8305800" cy="762000"/>
          </a:xfrm>
        </p:spPr>
        <p:txBody>
          <a:bodyPr/>
          <a:lstStyle/>
          <a:p>
            <a:pPr algn="ctr" eaLnBrk="1" hangingPunct="1">
              <a:defRPr/>
            </a:pPr>
            <a:r>
              <a:rPr lang="en-US" sz="4000" b="1" smtClean="0"/>
              <a:t>The Lord's Supper:</a:t>
            </a:r>
          </a:p>
        </p:txBody>
      </p:sp>
      <p:sp>
        <p:nvSpPr>
          <p:cNvPr id="44035" name="Rectangle 3"/>
          <p:cNvSpPr>
            <a:spLocks noGrp="1" noChangeArrowheads="1"/>
          </p:cNvSpPr>
          <p:nvPr>
            <p:ph type="body" idx="1"/>
          </p:nvPr>
        </p:nvSpPr>
        <p:spPr>
          <a:xfrm>
            <a:off x="0" y="1676400"/>
            <a:ext cx="8915400" cy="4572000"/>
          </a:xfrm>
        </p:spPr>
        <p:txBody>
          <a:bodyPr/>
          <a:lstStyle/>
          <a:p>
            <a:pPr marL="609600" indent="-609600" eaLnBrk="1" hangingPunct="1">
              <a:defRPr/>
            </a:pPr>
            <a:r>
              <a:rPr lang="en-US" smtClean="0"/>
              <a:t>The Presence of Christ	</a:t>
            </a:r>
          </a:p>
          <a:p>
            <a:pPr marL="990600" lvl="1" indent="-533400" eaLnBrk="1" hangingPunct="1">
              <a:defRPr/>
            </a:pPr>
            <a:r>
              <a:rPr lang="en-US" smtClean="0"/>
              <a:t>A time to reflect on the relationship and communion (Common Union) with Christ</a:t>
            </a:r>
          </a:p>
          <a:p>
            <a:pPr marL="990600" lvl="1" indent="-533400" eaLnBrk="1" hangingPunct="1">
              <a:defRPr/>
            </a:pPr>
            <a:r>
              <a:rPr lang="en-US" smtClean="0"/>
              <a:t>It’s not in terms of physical presence as in terms of Promise and the potential for a closer relationship with Him.</a:t>
            </a:r>
          </a:p>
          <a:p>
            <a:pPr marL="990600" lvl="1" indent="-533400" eaLnBrk="1" hangingPunct="1">
              <a:defRPr/>
            </a:pPr>
            <a:r>
              <a:rPr lang="en-US" smtClean="0"/>
              <a:t>It’s a time when we are drawn close to Christ, and thus come to know him better and love Him more.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44034"/>
                                        </p:tgtEl>
                                        <p:attrNameLst>
                                          <p:attrName>style.visibility</p:attrName>
                                        </p:attrNameLst>
                                      </p:cBhvr>
                                      <p:to>
                                        <p:strVal val="visible"/>
                                      </p:to>
                                    </p:set>
                                    <p:animEffect transition="in" filter="fade">
                                      <p:cBhvr>
                                        <p:cTn id="7" dur="600">
                                          <p:stCondLst>
                                            <p:cond delay="0"/>
                                          </p:stCondLst>
                                        </p:cTn>
                                        <p:tgtEl>
                                          <p:spTgt spid="44034"/>
                                        </p:tgtEl>
                                      </p:cBhvr>
                                    </p:animEffect>
                                    <p:anim calcmode="lin" valueType="num">
                                      <p:cBhvr>
                                        <p:cTn id="8" dur="600" fill="hold">
                                          <p:stCondLst>
                                            <p:cond delay="0"/>
                                          </p:stCondLst>
                                        </p:cTn>
                                        <p:tgtEl>
                                          <p:spTgt spid="44034"/>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44034"/>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44034"/>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4035">
                                            <p:txEl>
                                              <p:pRg st="0" end="0"/>
                                            </p:txEl>
                                          </p:spTgt>
                                        </p:tgtEl>
                                        <p:attrNameLst>
                                          <p:attrName>style.visibility</p:attrName>
                                        </p:attrNameLst>
                                      </p:cBhvr>
                                      <p:to>
                                        <p:strVal val="visible"/>
                                      </p:to>
                                    </p:set>
                                    <p:animEffect transition="in" filter="slide(fromBottom)">
                                      <p:cBhvr>
                                        <p:cTn id="15" dur="500">
                                          <p:stCondLst>
                                            <p:cond delay="0"/>
                                          </p:stCondLst>
                                        </p:cTn>
                                        <p:tgtEl>
                                          <p:spTgt spid="4403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44035">
                                            <p:txEl>
                                              <p:pRg st="1" end="1"/>
                                            </p:txEl>
                                          </p:spTgt>
                                        </p:tgtEl>
                                        <p:attrNameLst>
                                          <p:attrName>style.visibility</p:attrName>
                                        </p:attrNameLst>
                                      </p:cBhvr>
                                      <p:to>
                                        <p:strVal val="visible"/>
                                      </p:to>
                                    </p:set>
                                    <p:animEffect transition="in" filter="slide(fromBottom)">
                                      <p:cBhvr>
                                        <p:cTn id="20" dur="500">
                                          <p:stCondLst>
                                            <p:cond delay="0"/>
                                          </p:stCondLst>
                                        </p:cTn>
                                        <p:tgtEl>
                                          <p:spTgt spid="4403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44035">
                                            <p:txEl>
                                              <p:pRg st="2" end="2"/>
                                            </p:txEl>
                                          </p:spTgt>
                                        </p:tgtEl>
                                        <p:attrNameLst>
                                          <p:attrName>style.visibility</p:attrName>
                                        </p:attrNameLst>
                                      </p:cBhvr>
                                      <p:to>
                                        <p:strVal val="visible"/>
                                      </p:to>
                                    </p:set>
                                    <p:animEffect transition="in" filter="slide(fromBottom)">
                                      <p:cBhvr>
                                        <p:cTn id="25" dur="500">
                                          <p:stCondLst>
                                            <p:cond delay="0"/>
                                          </p:stCondLst>
                                        </p:cTn>
                                        <p:tgtEl>
                                          <p:spTgt spid="44035">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44035">
                                            <p:txEl>
                                              <p:pRg st="3" end="3"/>
                                            </p:txEl>
                                          </p:spTgt>
                                        </p:tgtEl>
                                        <p:attrNameLst>
                                          <p:attrName>style.visibility</p:attrName>
                                        </p:attrNameLst>
                                      </p:cBhvr>
                                      <p:to>
                                        <p:strVal val="visible"/>
                                      </p:to>
                                    </p:set>
                                    <p:animEffect transition="in" filter="slide(fromBottom)">
                                      <p:cBhvr>
                                        <p:cTn id="30" dur="500">
                                          <p:stCondLst>
                                            <p:cond delay="0"/>
                                          </p:stCondLst>
                                        </p:cTn>
                                        <p:tgtEl>
                                          <p:spTgt spid="440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304800"/>
            <a:ext cx="8305800" cy="762000"/>
          </a:xfrm>
        </p:spPr>
        <p:txBody>
          <a:bodyPr/>
          <a:lstStyle/>
          <a:p>
            <a:pPr algn="ctr" eaLnBrk="1" hangingPunct="1">
              <a:defRPr/>
            </a:pPr>
            <a:r>
              <a:rPr lang="en-US" sz="4000" b="1" smtClean="0"/>
              <a:t>The Lord's Supper:</a:t>
            </a:r>
          </a:p>
        </p:txBody>
      </p:sp>
      <p:sp>
        <p:nvSpPr>
          <p:cNvPr id="46083" name="Rectangle 3"/>
          <p:cNvSpPr>
            <a:spLocks noGrp="1" noChangeArrowheads="1"/>
          </p:cNvSpPr>
          <p:nvPr>
            <p:ph type="body" idx="1"/>
          </p:nvPr>
        </p:nvSpPr>
        <p:spPr>
          <a:xfrm>
            <a:off x="228600" y="1371600"/>
            <a:ext cx="8763000" cy="5181600"/>
          </a:xfrm>
        </p:spPr>
        <p:txBody>
          <a:bodyPr/>
          <a:lstStyle/>
          <a:p>
            <a:pPr marL="609600" indent="-609600" eaLnBrk="1" hangingPunct="1">
              <a:defRPr/>
            </a:pPr>
            <a:r>
              <a:rPr lang="en-US" smtClean="0"/>
              <a:t>The Proper Administrator - Clergy -vs- laity</a:t>
            </a:r>
          </a:p>
          <a:p>
            <a:pPr marL="990600" lvl="1" indent="-533400" eaLnBrk="1" hangingPunct="1">
              <a:defRPr/>
            </a:pPr>
            <a:r>
              <a:rPr lang="en-US" smtClean="0"/>
              <a:t>Dealing with the Issues - 1 Tim 3 (Qualifications of Bishops and Deacons)</a:t>
            </a:r>
          </a:p>
          <a:p>
            <a:pPr marL="609600" indent="-609600" eaLnBrk="1" hangingPunct="1">
              <a:defRPr/>
            </a:pPr>
            <a:r>
              <a:rPr lang="en-US" smtClean="0"/>
              <a:t>The Appropriate Recipients - (Closed or Open)</a:t>
            </a:r>
          </a:p>
          <a:p>
            <a:pPr marL="990600" lvl="1" indent="-533400" eaLnBrk="1" hangingPunct="1">
              <a:defRPr/>
            </a:pPr>
            <a:r>
              <a:rPr lang="en-US" smtClean="0"/>
              <a:t>Dealing with the Issues</a:t>
            </a:r>
          </a:p>
          <a:p>
            <a:pPr marL="1371600" lvl="2" indent="-457200" eaLnBrk="1" hangingPunct="1">
              <a:defRPr/>
            </a:pPr>
            <a:r>
              <a:rPr lang="en-US" smtClean="0"/>
              <a:t>Genuine believer in Christ is a prerequisite (</a:t>
            </a:r>
            <a:r>
              <a:rPr lang="en-US" smtClean="0">
                <a:hlinkClick r:id="rId2"/>
              </a:rPr>
              <a:t>John 6:53-69</a:t>
            </a:r>
            <a:r>
              <a:rPr lang="en-US" smtClean="0"/>
              <a:t>)</a:t>
            </a:r>
          </a:p>
          <a:p>
            <a:pPr marL="1371600" lvl="2" indent="-457200" eaLnBrk="1" hangingPunct="1">
              <a:defRPr/>
            </a:pPr>
            <a:r>
              <a:rPr lang="en-US" smtClean="0"/>
              <a:t>Age qualifications (Mature enough to discern the body) </a:t>
            </a:r>
            <a:r>
              <a:rPr lang="en-US" smtClean="0">
                <a:hlinkClick r:id="rId3"/>
              </a:rPr>
              <a:t>1 Cor 11:29</a:t>
            </a:r>
            <a:endParaRPr lang="en-US" smtClean="0"/>
          </a:p>
          <a:p>
            <a:pPr marL="1371600" lvl="2" indent="-457200" eaLnBrk="1" hangingPunct="1">
              <a:defRPr/>
            </a:pPr>
            <a:r>
              <a:rPr lang="en-US" smtClean="0"/>
              <a:t>Withheld from flagrant sinners (</a:t>
            </a:r>
            <a:r>
              <a:rPr lang="en-US" smtClean="0">
                <a:hlinkClick r:id="rId4"/>
              </a:rPr>
              <a:t>1 Cor 5:1-5</a:t>
            </a:r>
            <a:r>
              <a:rPr lang="en-US" smtClean="0"/>
              <a:t>, 11)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46082"/>
                                        </p:tgtEl>
                                        <p:attrNameLst>
                                          <p:attrName>style.visibility</p:attrName>
                                        </p:attrNameLst>
                                      </p:cBhvr>
                                      <p:to>
                                        <p:strVal val="visible"/>
                                      </p:to>
                                    </p:set>
                                    <p:animEffect transition="in" filter="fade">
                                      <p:cBhvr>
                                        <p:cTn id="7" dur="600">
                                          <p:stCondLst>
                                            <p:cond delay="0"/>
                                          </p:stCondLst>
                                        </p:cTn>
                                        <p:tgtEl>
                                          <p:spTgt spid="46082"/>
                                        </p:tgtEl>
                                      </p:cBhvr>
                                    </p:animEffect>
                                    <p:anim calcmode="lin" valueType="num">
                                      <p:cBhvr>
                                        <p:cTn id="8" dur="600" fill="hold">
                                          <p:stCondLst>
                                            <p:cond delay="0"/>
                                          </p:stCondLst>
                                        </p:cTn>
                                        <p:tgtEl>
                                          <p:spTgt spid="46082"/>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46082"/>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4608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6083">
                                            <p:txEl>
                                              <p:pRg st="0" end="0"/>
                                            </p:txEl>
                                          </p:spTgt>
                                        </p:tgtEl>
                                        <p:attrNameLst>
                                          <p:attrName>style.visibility</p:attrName>
                                        </p:attrNameLst>
                                      </p:cBhvr>
                                      <p:to>
                                        <p:strVal val="visible"/>
                                      </p:to>
                                    </p:set>
                                    <p:animEffect transition="in" filter="slide(fromBottom)">
                                      <p:cBhvr>
                                        <p:cTn id="15" dur="500">
                                          <p:stCondLst>
                                            <p:cond delay="0"/>
                                          </p:stCondLst>
                                        </p:cTn>
                                        <p:tgtEl>
                                          <p:spTgt spid="4608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46083">
                                            <p:txEl>
                                              <p:pRg st="1" end="1"/>
                                            </p:txEl>
                                          </p:spTgt>
                                        </p:tgtEl>
                                        <p:attrNameLst>
                                          <p:attrName>style.visibility</p:attrName>
                                        </p:attrNameLst>
                                      </p:cBhvr>
                                      <p:to>
                                        <p:strVal val="visible"/>
                                      </p:to>
                                    </p:set>
                                    <p:animEffect transition="in" filter="slide(fromBottom)">
                                      <p:cBhvr>
                                        <p:cTn id="20" dur="500">
                                          <p:stCondLst>
                                            <p:cond delay="0"/>
                                          </p:stCondLst>
                                        </p:cTn>
                                        <p:tgtEl>
                                          <p:spTgt spid="4608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46083">
                                            <p:txEl>
                                              <p:pRg st="2" end="2"/>
                                            </p:txEl>
                                          </p:spTgt>
                                        </p:tgtEl>
                                        <p:attrNameLst>
                                          <p:attrName>style.visibility</p:attrName>
                                        </p:attrNameLst>
                                      </p:cBhvr>
                                      <p:to>
                                        <p:strVal val="visible"/>
                                      </p:to>
                                    </p:set>
                                    <p:animEffect transition="in" filter="slide(fromBottom)">
                                      <p:cBhvr>
                                        <p:cTn id="25" dur="500">
                                          <p:stCondLst>
                                            <p:cond delay="0"/>
                                          </p:stCondLst>
                                        </p:cTn>
                                        <p:tgtEl>
                                          <p:spTgt spid="4608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46083">
                                            <p:txEl>
                                              <p:pRg st="3" end="3"/>
                                            </p:txEl>
                                          </p:spTgt>
                                        </p:tgtEl>
                                        <p:attrNameLst>
                                          <p:attrName>style.visibility</p:attrName>
                                        </p:attrNameLst>
                                      </p:cBhvr>
                                      <p:to>
                                        <p:strVal val="visible"/>
                                      </p:to>
                                    </p:set>
                                    <p:animEffect transition="in" filter="slide(fromBottom)">
                                      <p:cBhvr>
                                        <p:cTn id="30" dur="500">
                                          <p:stCondLst>
                                            <p:cond delay="0"/>
                                          </p:stCondLst>
                                        </p:cTn>
                                        <p:tgtEl>
                                          <p:spTgt spid="46083">
                                            <p:txEl>
                                              <p:pRg st="3" end="3"/>
                                            </p:txEl>
                                          </p:spTgt>
                                        </p:tgtEl>
                                      </p:cBhvr>
                                    </p:animEffect>
                                  </p:childTnLst>
                                </p:cTn>
                              </p:par>
                              <p:par>
                                <p:cTn id="31" presetID="12" presetClass="entr" presetSubtype="4" fill="hold" grpId="0" nodeType="withEffect">
                                  <p:stCondLst>
                                    <p:cond delay="0"/>
                                  </p:stCondLst>
                                  <p:childTnLst>
                                    <p:set>
                                      <p:cBhvr>
                                        <p:cTn id="32" dur="1" fill="hold">
                                          <p:stCondLst>
                                            <p:cond delay="0"/>
                                          </p:stCondLst>
                                        </p:cTn>
                                        <p:tgtEl>
                                          <p:spTgt spid="46083">
                                            <p:txEl>
                                              <p:pRg st="4" end="4"/>
                                            </p:txEl>
                                          </p:spTgt>
                                        </p:tgtEl>
                                        <p:attrNameLst>
                                          <p:attrName>style.visibility</p:attrName>
                                        </p:attrNameLst>
                                      </p:cBhvr>
                                      <p:to>
                                        <p:strVal val="visible"/>
                                      </p:to>
                                    </p:set>
                                    <p:animEffect transition="in" filter="slide(fromBottom)">
                                      <p:cBhvr>
                                        <p:cTn id="33" dur="500">
                                          <p:stCondLst>
                                            <p:cond delay="0"/>
                                          </p:stCondLst>
                                        </p:cTn>
                                        <p:tgtEl>
                                          <p:spTgt spid="46083">
                                            <p:txEl>
                                              <p:pRg st="4" end="4"/>
                                            </p:txEl>
                                          </p:spTgt>
                                        </p:tgtEl>
                                      </p:cBhvr>
                                    </p:animEffect>
                                  </p:childTnLst>
                                </p:cTn>
                              </p:par>
                              <p:par>
                                <p:cTn id="34" presetID="12" presetClass="entr" presetSubtype="4" fill="hold" grpId="0" nodeType="withEffect">
                                  <p:stCondLst>
                                    <p:cond delay="0"/>
                                  </p:stCondLst>
                                  <p:childTnLst>
                                    <p:set>
                                      <p:cBhvr>
                                        <p:cTn id="35" dur="1" fill="hold">
                                          <p:stCondLst>
                                            <p:cond delay="0"/>
                                          </p:stCondLst>
                                        </p:cTn>
                                        <p:tgtEl>
                                          <p:spTgt spid="46083">
                                            <p:txEl>
                                              <p:pRg st="5" end="5"/>
                                            </p:txEl>
                                          </p:spTgt>
                                        </p:tgtEl>
                                        <p:attrNameLst>
                                          <p:attrName>style.visibility</p:attrName>
                                        </p:attrNameLst>
                                      </p:cBhvr>
                                      <p:to>
                                        <p:strVal val="visible"/>
                                      </p:to>
                                    </p:set>
                                    <p:animEffect transition="in" filter="slide(fromBottom)">
                                      <p:cBhvr>
                                        <p:cTn id="36" dur="500">
                                          <p:stCondLst>
                                            <p:cond delay="0"/>
                                          </p:stCondLst>
                                        </p:cTn>
                                        <p:tgtEl>
                                          <p:spTgt spid="46083">
                                            <p:txEl>
                                              <p:pRg st="5" end="5"/>
                                            </p:txEl>
                                          </p:spTgt>
                                        </p:tgtEl>
                                      </p:cBhvr>
                                    </p:animEffect>
                                  </p:childTnLst>
                                </p:cTn>
                              </p:par>
                              <p:par>
                                <p:cTn id="37" presetID="12" presetClass="entr" presetSubtype="4" fill="hold" grpId="0" nodeType="withEffect">
                                  <p:stCondLst>
                                    <p:cond delay="0"/>
                                  </p:stCondLst>
                                  <p:childTnLst>
                                    <p:set>
                                      <p:cBhvr>
                                        <p:cTn id="38" dur="1" fill="hold">
                                          <p:stCondLst>
                                            <p:cond delay="0"/>
                                          </p:stCondLst>
                                        </p:cTn>
                                        <p:tgtEl>
                                          <p:spTgt spid="46083">
                                            <p:txEl>
                                              <p:pRg st="6" end="6"/>
                                            </p:txEl>
                                          </p:spTgt>
                                        </p:tgtEl>
                                        <p:attrNameLst>
                                          <p:attrName>style.visibility</p:attrName>
                                        </p:attrNameLst>
                                      </p:cBhvr>
                                      <p:to>
                                        <p:strVal val="visible"/>
                                      </p:to>
                                    </p:set>
                                    <p:animEffect transition="in" filter="slide(fromBottom)">
                                      <p:cBhvr>
                                        <p:cTn id="39" dur="500">
                                          <p:stCondLst>
                                            <p:cond delay="0"/>
                                          </p:stCondLst>
                                        </p:cTn>
                                        <p:tgtEl>
                                          <p:spTgt spid="460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304800"/>
            <a:ext cx="8305800" cy="762000"/>
          </a:xfrm>
        </p:spPr>
        <p:txBody>
          <a:bodyPr/>
          <a:lstStyle/>
          <a:p>
            <a:pPr algn="ctr" eaLnBrk="1" hangingPunct="1">
              <a:defRPr/>
            </a:pPr>
            <a:r>
              <a:rPr lang="en-US" sz="4000" b="1" smtClean="0"/>
              <a:t>The Lord's Supper:</a:t>
            </a:r>
          </a:p>
        </p:txBody>
      </p:sp>
      <p:sp>
        <p:nvSpPr>
          <p:cNvPr id="47107" name="Rectangle 3"/>
          <p:cNvSpPr>
            <a:spLocks noGrp="1" noChangeArrowheads="1"/>
          </p:cNvSpPr>
          <p:nvPr>
            <p:ph type="body" idx="1"/>
          </p:nvPr>
        </p:nvSpPr>
        <p:spPr>
          <a:xfrm>
            <a:off x="228600" y="1600200"/>
            <a:ext cx="8763000" cy="3581400"/>
          </a:xfrm>
        </p:spPr>
        <p:txBody>
          <a:bodyPr/>
          <a:lstStyle/>
          <a:p>
            <a:pPr marL="609600" indent="-609600" eaLnBrk="1" hangingPunct="1">
              <a:defRPr/>
            </a:pPr>
            <a:r>
              <a:rPr lang="en-US" smtClean="0"/>
              <a:t>The Elements to Be Used -- Mere symbolism </a:t>
            </a:r>
          </a:p>
          <a:p>
            <a:pPr marL="990600" lvl="1" indent="-533400" eaLnBrk="1" hangingPunct="1">
              <a:defRPr/>
            </a:pPr>
            <a:r>
              <a:rPr lang="en-US" smtClean="0"/>
              <a:t>Unleavened bread and unfermented wine</a:t>
            </a:r>
          </a:p>
          <a:p>
            <a:pPr marL="1371600" lvl="2" indent="-457200" eaLnBrk="1" hangingPunct="1">
              <a:defRPr/>
            </a:pPr>
            <a:r>
              <a:rPr lang="en-US" smtClean="0"/>
              <a:t>Dealing with the Issue - </a:t>
            </a:r>
            <a:r>
              <a:rPr lang="en-US" smtClean="0">
                <a:hlinkClick r:id="rId2"/>
              </a:rPr>
              <a:t>1 Cor 10:17</a:t>
            </a:r>
            <a:endParaRPr lang="en-US" smtClean="0"/>
          </a:p>
          <a:p>
            <a:pPr marL="609600" indent="-609600" eaLnBrk="1" hangingPunct="1">
              <a:defRPr/>
            </a:pPr>
            <a:r>
              <a:rPr lang="en-US" smtClean="0"/>
              <a:t>The Frequency of Observance</a:t>
            </a:r>
          </a:p>
          <a:p>
            <a:pPr marL="1371600" lvl="2" indent="-457200" eaLnBrk="1" hangingPunct="1">
              <a:defRPr/>
            </a:pPr>
            <a:r>
              <a:rPr lang="en-US" smtClean="0"/>
              <a:t>Dealing with the Issue - “As often”</a:t>
            </a:r>
          </a:p>
          <a:p>
            <a:pPr marL="1371600" lvl="2" indent="-457200" eaLnBrk="1" hangingPunct="1">
              <a:defRPr/>
            </a:pPr>
            <a:r>
              <a:rPr lang="en-US" smtClean="0"/>
              <a:t>1st Sunday of each month is traditional and ecumenical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47106"/>
                                        </p:tgtEl>
                                        <p:attrNameLst>
                                          <p:attrName>style.visibility</p:attrName>
                                        </p:attrNameLst>
                                      </p:cBhvr>
                                      <p:to>
                                        <p:strVal val="visible"/>
                                      </p:to>
                                    </p:set>
                                    <p:animEffect transition="in" filter="fade">
                                      <p:cBhvr>
                                        <p:cTn id="7" dur="600">
                                          <p:stCondLst>
                                            <p:cond delay="0"/>
                                          </p:stCondLst>
                                        </p:cTn>
                                        <p:tgtEl>
                                          <p:spTgt spid="47106"/>
                                        </p:tgtEl>
                                      </p:cBhvr>
                                    </p:animEffect>
                                    <p:anim calcmode="lin" valueType="num">
                                      <p:cBhvr>
                                        <p:cTn id="8" dur="600" fill="hold">
                                          <p:stCondLst>
                                            <p:cond delay="0"/>
                                          </p:stCondLst>
                                        </p:cTn>
                                        <p:tgtEl>
                                          <p:spTgt spid="47106"/>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47106"/>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47106"/>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7107">
                                            <p:txEl>
                                              <p:pRg st="0" end="0"/>
                                            </p:txEl>
                                          </p:spTgt>
                                        </p:tgtEl>
                                        <p:attrNameLst>
                                          <p:attrName>style.visibility</p:attrName>
                                        </p:attrNameLst>
                                      </p:cBhvr>
                                      <p:to>
                                        <p:strVal val="visible"/>
                                      </p:to>
                                    </p:set>
                                    <p:animEffect transition="in" filter="slide(fromBottom)">
                                      <p:cBhvr>
                                        <p:cTn id="15" dur="500">
                                          <p:stCondLst>
                                            <p:cond delay="0"/>
                                          </p:stCondLst>
                                        </p:cTn>
                                        <p:tgtEl>
                                          <p:spTgt spid="4710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47107">
                                            <p:txEl>
                                              <p:pRg st="1" end="1"/>
                                            </p:txEl>
                                          </p:spTgt>
                                        </p:tgtEl>
                                        <p:attrNameLst>
                                          <p:attrName>style.visibility</p:attrName>
                                        </p:attrNameLst>
                                      </p:cBhvr>
                                      <p:to>
                                        <p:strVal val="visible"/>
                                      </p:to>
                                    </p:set>
                                    <p:animEffect transition="in" filter="slide(fromBottom)">
                                      <p:cBhvr>
                                        <p:cTn id="20" dur="500">
                                          <p:stCondLst>
                                            <p:cond delay="0"/>
                                          </p:stCondLst>
                                        </p:cTn>
                                        <p:tgtEl>
                                          <p:spTgt spid="47107">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47107">
                                            <p:txEl>
                                              <p:pRg st="2" end="2"/>
                                            </p:txEl>
                                          </p:spTgt>
                                        </p:tgtEl>
                                        <p:attrNameLst>
                                          <p:attrName>style.visibility</p:attrName>
                                        </p:attrNameLst>
                                      </p:cBhvr>
                                      <p:to>
                                        <p:strVal val="visible"/>
                                      </p:to>
                                    </p:set>
                                    <p:animEffect transition="in" filter="slide(fromBottom)">
                                      <p:cBhvr>
                                        <p:cTn id="25" dur="500">
                                          <p:stCondLst>
                                            <p:cond delay="0"/>
                                          </p:stCondLst>
                                        </p:cTn>
                                        <p:tgtEl>
                                          <p:spTgt spid="47107">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47107">
                                            <p:txEl>
                                              <p:pRg st="3" end="3"/>
                                            </p:txEl>
                                          </p:spTgt>
                                        </p:tgtEl>
                                        <p:attrNameLst>
                                          <p:attrName>style.visibility</p:attrName>
                                        </p:attrNameLst>
                                      </p:cBhvr>
                                      <p:to>
                                        <p:strVal val="visible"/>
                                      </p:to>
                                    </p:set>
                                    <p:animEffect transition="in" filter="slide(fromBottom)">
                                      <p:cBhvr>
                                        <p:cTn id="30" dur="500">
                                          <p:stCondLst>
                                            <p:cond delay="0"/>
                                          </p:stCondLst>
                                        </p:cTn>
                                        <p:tgtEl>
                                          <p:spTgt spid="4710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47107">
                                            <p:txEl>
                                              <p:pRg st="4" end="4"/>
                                            </p:txEl>
                                          </p:spTgt>
                                        </p:tgtEl>
                                        <p:attrNameLst>
                                          <p:attrName>style.visibility</p:attrName>
                                        </p:attrNameLst>
                                      </p:cBhvr>
                                      <p:to>
                                        <p:strVal val="visible"/>
                                      </p:to>
                                    </p:set>
                                    <p:animEffect transition="in" filter="slide(fromBottom)">
                                      <p:cBhvr>
                                        <p:cTn id="35" dur="500">
                                          <p:stCondLst>
                                            <p:cond delay="0"/>
                                          </p:stCondLst>
                                        </p:cTn>
                                        <p:tgtEl>
                                          <p:spTgt spid="47107">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47107">
                                            <p:txEl>
                                              <p:pRg st="5" end="5"/>
                                            </p:txEl>
                                          </p:spTgt>
                                        </p:tgtEl>
                                        <p:attrNameLst>
                                          <p:attrName>style.visibility</p:attrName>
                                        </p:attrNameLst>
                                      </p:cBhvr>
                                      <p:to>
                                        <p:strVal val="visible"/>
                                      </p:to>
                                    </p:set>
                                    <p:animEffect transition="in" filter="slide(fromBottom)">
                                      <p:cBhvr>
                                        <p:cTn id="40" dur="500">
                                          <p:stCondLst>
                                            <p:cond delay="0"/>
                                          </p:stCondLst>
                                        </p:cTn>
                                        <p:tgtEl>
                                          <p:spTgt spid="471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P spid="47107"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4"/>
          <p:cNvSpPr>
            <a:spLocks noGrp="1" noChangeArrowheads="1"/>
          </p:cNvSpPr>
          <p:nvPr>
            <p:ph type="title"/>
          </p:nvPr>
        </p:nvSpPr>
        <p:spPr>
          <a:xfrm>
            <a:off x="152400" y="152400"/>
            <a:ext cx="8763000" cy="1066800"/>
          </a:xfrm>
        </p:spPr>
        <p:txBody>
          <a:bodyPr/>
          <a:lstStyle/>
          <a:p>
            <a:pPr algn="ctr" eaLnBrk="1" hangingPunct="1">
              <a:defRPr/>
            </a:pPr>
            <a:r>
              <a:rPr lang="en-US" b="1" smtClean="0"/>
              <a:t>XIV.  Baptism &amp; Lord's Supper</a:t>
            </a:r>
            <a:r>
              <a:rPr lang="en-US" smtClean="0"/>
              <a:t> </a:t>
            </a:r>
          </a:p>
        </p:txBody>
      </p:sp>
      <p:sp>
        <p:nvSpPr>
          <p:cNvPr id="35845" name="Rectangle 5"/>
          <p:cNvSpPr>
            <a:spLocks noGrp="1" noChangeArrowheads="1"/>
          </p:cNvSpPr>
          <p:nvPr>
            <p:ph type="body" idx="1"/>
          </p:nvPr>
        </p:nvSpPr>
        <p:spPr>
          <a:xfrm>
            <a:off x="304800" y="1600200"/>
            <a:ext cx="8458200" cy="4572000"/>
          </a:xfrm>
        </p:spPr>
        <p:txBody>
          <a:bodyPr/>
          <a:lstStyle/>
          <a:p>
            <a:pPr marL="609600" indent="-609600" eaLnBrk="1" hangingPunct="1">
              <a:lnSpc>
                <a:spcPct val="80000"/>
              </a:lnSpc>
              <a:buClr>
                <a:schemeClr val="tx1"/>
              </a:buClr>
              <a:buFontTx/>
              <a:buNone/>
              <a:defRPr/>
            </a:pPr>
            <a:r>
              <a:rPr lang="en-US" sz="2800" smtClean="0"/>
              <a:t>     We believe that </a:t>
            </a:r>
            <a:r>
              <a:rPr lang="en-US" sz="2800" b="1" u="sng" smtClean="0"/>
              <a:t>Christian baptism</a:t>
            </a:r>
            <a:r>
              <a:rPr lang="en-US" sz="2800" smtClean="0"/>
              <a:t> is the immersion in water of a  believer, in the name of the Father, and of the Son, and of the Holy  Ghost; to show forth, in a solemn and beautiful </a:t>
            </a:r>
            <a:r>
              <a:rPr lang="en-US" sz="2800" u="sng" smtClean="0"/>
              <a:t>emblem</a:t>
            </a:r>
            <a:r>
              <a:rPr lang="en-US" sz="2800" smtClean="0"/>
              <a:t>, our faith in  the </a:t>
            </a:r>
            <a:r>
              <a:rPr lang="en-US" sz="2800" u="sng" smtClean="0"/>
              <a:t>crucified</a:t>
            </a:r>
            <a:r>
              <a:rPr lang="en-US" sz="2800" smtClean="0"/>
              <a:t>, </a:t>
            </a:r>
            <a:r>
              <a:rPr lang="en-US" sz="2800" u="sng" smtClean="0"/>
              <a:t>buried</a:t>
            </a:r>
            <a:r>
              <a:rPr lang="en-US" sz="2800" smtClean="0"/>
              <a:t> and </a:t>
            </a:r>
            <a:r>
              <a:rPr lang="en-US" sz="2800" u="sng" smtClean="0"/>
              <a:t>risen</a:t>
            </a:r>
            <a:r>
              <a:rPr lang="en-US" sz="2800" smtClean="0"/>
              <a:t> Saviour with its effect in our death to sin and resurrection to a new life; that it is a </a:t>
            </a:r>
            <a:r>
              <a:rPr lang="en-US" sz="2800" u="sng" smtClean="0"/>
              <a:t>prerequisite</a:t>
            </a:r>
            <a:r>
              <a:rPr lang="en-US" sz="2800" smtClean="0"/>
              <a:t> to the  privileges of a church relation; and to the </a:t>
            </a:r>
            <a:r>
              <a:rPr lang="en-US" sz="2800" b="1" u="sng" smtClean="0"/>
              <a:t>Lord's Supper</a:t>
            </a:r>
            <a:r>
              <a:rPr lang="en-US" sz="2800" smtClean="0"/>
              <a:t>, in which the members of the church, by the sacred use of bread and wine are to  </a:t>
            </a:r>
            <a:r>
              <a:rPr lang="en-US" sz="2800" u="sng" smtClean="0"/>
              <a:t>commemorate</a:t>
            </a:r>
            <a:r>
              <a:rPr lang="en-US" sz="2800" smtClean="0"/>
              <a:t> together the dying love of Christ‑‑preceded always by  solemn self‑examination.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4"/>
                                        </p:tgtEl>
                                        <p:attrNameLst>
                                          <p:attrName>style.visibility</p:attrName>
                                        </p:attrNameLst>
                                      </p:cBhvr>
                                      <p:to>
                                        <p:strVal val="visible"/>
                                      </p:to>
                                    </p:set>
                                    <p:animEffect transition="in" filter="fade">
                                      <p:cBhvr>
                                        <p:cTn id="7" dur="2000"/>
                                        <p:tgtEl>
                                          <p:spTgt spid="3584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845">
                                            <p:txEl>
                                              <p:pRg st="0" end="0"/>
                                            </p:txEl>
                                          </p:spTgt>
                                        </p:tgtEl>
                                        <p:attrNameLst>
                                          <p:attrName>style.visibility</p:attrName>
                                        </p:attrNameLst>
                                      </p:cBhvr>
                                      <p:to>
                                        <p:strVal val="visible"/>
                                      </p:to>
                                    </p:set>
                                    <p:animEffect transition="in" filter="fade">
                                      <p:cBhvr>
                                        <p:cTn id="12" dur="2000"/>
                                        <p:tgtEl>
                                          <p:spTgt spid="3584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p:bldP spid="3584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52400" y="152400"/>
            <a:ext cx="8763000" cy="1066800"/>
          </a:xfrm>
        </p:spPr>
        <p:txBody>
          <a:bodyPr/>
          <a:lstStyle/>
          <a:p>
            <a:pPr algn="ctr" eaLnBrk="1" hangingPunct="1">
              <a:defRPr/>
            </a:pPr>
            <a:r>
              <a:rPr lang="en-US" b="1" smtClean="0"/>
              <a:t>1. Baptism: The Initiatory Rite</a:t>
            </a:r>
          </a:p>
        </p:txBody>
      </p:sp>
      <p:sp>
        <p:nvSpPr>
          <p:cNvPr id="10243" name="Rectangle 3"/>
          <p:cNvSpPr>
            <a:spLocks noGrp="1" noChangeArrowheads="1"/>
          </p:cNvSpPr>
          <p:nvPr>
            <p:ph type="body" idx="1"/>
          </p:nvPr>
        </p:nvSpPr>
        <p:spPr>
          <a:xfrm>
            <a:off x="304800" y="1447800"/>
            <a:ext cx="8610600" cy="2895600"/>
          </a:xfrm>
        </p:spPr>
        <p:txBody>
          <a:bodyPr/>
          <a:lstStyle/>
          <a:p>
            <a:pPr eaLnBrk="1" hangingPunct="1">
              <a:lnSpc>
                <a:spcPct val="90000"/>
              </a:lnSpc>
              <a:buFontTx/>
              <a:buNone/>
              <a:defRPr/>
            </a:pPr>
            <a:r>
              <a:rPr lang="en-US" b="1" smtClean="0"/>
              <a:t>BAPTISM</a:t>
            </a:r>
            <a:r>
              <a:rPr lang="en-US" smtClean="0"/>
              <a:t> - The </a:t>
            </a:r>
            <a:r>
              <a:rPr lang="en-US" u="sng" smtClean="0"/>
              <a:t>immersion</a:t>
            </a:r>
            <a:r>
              <a:rPr lang="en-US" smtClean="0"/>
              <a:t> or dipping </a:t>
            </a:r>
            <a:r>
              <a:rPr lang="en-US" u="sng" smtClean="0"/>
              <a:t>of a believer</a:t>
            </a:r>
            <a:r>
              <a:rPr lang="en-US" smtClean="0"/>
              <a:t> in water </a:t>
            </a:r>
            <a:r>
              <a:rPr lang="en-US" u="sng" smtClean="0"/>
              <a:t>symbolizing</a:t>
            </a:r>
            <a:r>
              <a:rPr lang="en-US" smtClean="0"/>
              <a:t> the complete </a:t>
            </a:r>
            <a:r>
              <a:rPr lang="en-US" b="1" i="1" smtClean="0"/>
              <a:t>renewal and change</a:t>
            </a:r>
            <a:r>
              <a:rPr lang="en-US" smtClean="0"/>
              <a:t> in the believer's life and </a:t>
            </a:r>
            <a:r>
              <a:rPr lang="en-US" b="1" i="1" smtClean="0"/>
              <a:t>testifying</a:t>
            </a:r>
            <a:r>
              <a:rPr lang="en-US" smtClean="0"/>
              <a:t> to the </a:t>
            </a:r>
            <a:r>
              <a:rPr lang="en-US" i="1" smtClean="0"/>
              <a:t>death</a:t>
            </a:r>
            <a:r>
              <a:rPr lang="en-US" smtClean="0"/>
              <a:t>, </a:t>
            </a:r>
            <a:r>
              <a:rPr lang="en-US" i="1" smtClean="0"/>
              <a:t>burial</a:t>
            </a:r>
            <a:r>
              <a:rPr lang="en-US" smtClean="0"/>
              <a:t>, and </a:t>
            </a:r>
            <a:r>
              <a:rPr lang="en-US" i="1" smtClean="0"/>
              <a:t>resurrection</a:t>
            </a:r>
            <a:r>
              <a:rPr lang="en-US" smtClean="0"/>
              <a:t> of Jesus Christ as the way of salvation. </a:t>
            </a:r>
          </a:p>
          <a:p>
            <a:pPr eaLnBrk="1" hangingPunct="1">
              <a:lnSpc>
                <a:spcPct val="90000"/>
              </a:lnSpc>
              <a:buFontTx/>
              <a:buNone/>
              <a:defRPr/>
            </a:pPr>
            <a:endParaRPr lang="en-US" smtClean="0"/>
          </a:p>
          <a:p>
            <a:pPr eaLnBrk="1" hangingPunct="1">
              <a:lnSpc>
                <a:spcPct val="90000"/>
              </a:lnSpc>
              <a:buFontTx/>
              <a:buNone/>
              <a:defRPr/>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Effect transition="in" filter="fade">
                                      <p:cBhvr>
                                        <p:cTn id="12" dur="2000"/>
                                        <p:tgtEl>
                                          <p:spTgt spid="102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ChangeArrowheads="1"/>
          </p:cNvSpPr>
          <p:nvPr>
            <p:ph type="title"/>
          </p:nvPr>
        </p:nvSpPr>
        <p:spPr>
          <a:xfrm>
            <a:off x="152400" y="152400"/>
            <a:ext cx="8763000" cy="1066800"/>
          </a:xfrm>
        </p:spPr>
        <p:txBody>
          <a:bodyPr/>
          <a:lstStyle/>
          <a:p>
            <a:pPr algn="ctr" eaLnBrk="1" hangingPunct="1">
              <a:defRPr/>
            </a:pPr>
            <a:r>
              <a:rPr lang="en-US" b="1" smtClean="0"/>
              <a:t>Baptism</a:t>
            </a:r>
          </a:p>
        </p:txBody>
      </p:sp>
      <p:sp>
        <p:nvSpPr>
          <p:cNvPr id="36869" name="Rectangle 5"/>
          <p:cNvSpPr>
            <a:spLocks noGrp="1" noChangeArrowheads="1"/>
          </p:cNvSpPr>
          <p:nvPr>
            <p:ph type="body" idx="1"/>
          </p:nvPr>
        </p:nvSpPr>
        <p:spPr>
          <a:xfrm>
            <a:off x="533400" y="1371600"/>
            <a:ext cx="8001000" cy="4724400"/>
          </a:xfrm>
        </p:spPr>
        <p:txBody>
          <a:bodyPr/>
          <a:lstStyle/>
          <a:p>
            <a:pPr eaLnBrk="1" hangingPunct="1">
              <a:defRPr/>
            </a:pPr>
            <a:r>
              <a:rPr lang="en-US" smtClean="0"/>
              <a:t>As with most Christian practices and beliefs, the background of baptism lies in practices of the Jewish community. </a:t>
            </a:r>
          </a:p>
          <a:p>
            <a:pPr eaLnBrk="1" hangingPunct="1">
              <a:defRPr/>
            </a:pPr>
            <a:r>
              <a:rPr lang="en-US" smtClean="0"/>
              <a:t>The Greek word baptizo, "immerse, dip, submerge" is used metaphorically in </a:t>
            </a:r>
            <a:r>
              <a:rPr lang="en-US" smtClean="0">
                <a:hlinkClick r:id="rId2"/>
              </a:rPr>
              <a:t>Isaiah 21:4</a:t>
            </a:r>
            <a:r>
              <a:rPr lang="en-US" smtClean="0"/>
              <a:t> to mean, "go down, perish" and in </a:t>
            </a:r>
            <a:r>
              <a:rPr lang="en-US" smtClean="0">
                <a:hlinkClick r:id="rId3"/>
              </a:rPr>
              <a:t>2 Kings 5:14</a:t>
            </a:r>
            <a:r>
              <a:rPr lang="en-US" smtClean="0"/>
              <a:t> for Naaman's dipping in the Jordan River seven times for cleansing from his skin disease. </a:t>
            </a:r>
          </a:p>
          <a:p>
            <a:pPr eaLnBrk="1" hangingPunct="1">
              <a:defRPr/>
            </a:pPr>
            <a:endParaRPr lang="en-US" smtClean="0"/>
          </a:p>
          <a:p>
            <a:pPr eaLnBrk="1" hangingPunct="1">
              <a:buFontTx/>
              <a:buNone/>
              <a:defRPr/>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6868"/>
                                        </p:tgtEl>
                                        <p:attrNameLst>
                                          <p:attrName>style.visibility</p:attrName>
                                        </p:attrNameLst>
                                      </p:cBhvr>
                                      <p:to>
                                        <p:strVal val="visible"/>
                                      </p:to>
                                    </p:set>
                                    <p:animEffect transition="in" filter="fade">
                                      <p:cBhvr>
                                        <p:cTn id="7" dur="2000"/>
                                        <p:tgtEl>
                                          <p:spTgt spid="368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869">
                                            <p:txEl>
                                              <p:pRg st="0" end="0"/>
                                            </p:txEl>
                                          </p:spTgt>
                                        </p:tgtEl>
                                        <p:attrNameLst>
                                          <p:attrName>style.visibility</p:attrName>
                                        </p:attrNameLst>
                                      </p:cBhvr>
                                      <p:to>
                                        <p:strVal val="visible"/>
                                      </p:to>
                                    </p:set>
                                    <p:animEffect transition="in" filter="fade">
                                      <p:cBhvr>
                                        <p:cTn id="12" dur="2000"/>
                                        <p:tgtEl>
                                          <p:spTgt spid="3686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6869">
                                            <p:txEl>
                                              <p:pRg st="1" end="1"/>
                                            </p:txEl>
                                          </p:spTgt>
                                        </p:tgtEl>
                                        <p:attrNameLst>
                                          <p:attrName>style.visibility</p:attrName>
                                        </p:attrNameLst>
                                      </p:cBhvr>
                                      <p:to>
                                        <p:strVal val="visible"/>
                                      </p:to>
                                    </p:set>
                                    <p:animEffect transition="in" filter="fade">
                                      <p:cBhvr>
                                        <p:cTn id="17" dur="2000"/>
                                        <p:tgtEl>
                                          <p:spTgt spid="3686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p:bldP spid="3686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Grp="1" noChangeArrowheads="1"/>
          </p:cNvSpPr>
          <p:nvPr>
            <p:ph type="title"/>
          </p:nvPr>
        </p:nvSpPr>
        <p:spPr>
          <a:xfrm>
            <a:off x="152400" y="152400"/>
            <a:ext cx="8763000" cy="1066800"/>
          </a:xfrm>
        </p:spPr>
        <p:txBody>
          <a:bodyPr/>
          <a:lstStyle/>
          <a:p>
            <a:pPr algn="ctr" eaLnBrk="1" hangingPunct="1">
              <a:defRPr/>
            </a:pPr>
            <a:r>
              <a:rPr lang="en-US" sz="4800" b="1" smtClean="0"/>
              <a:t>Baptism</a:t>
            </a:r>
          </a:p>
        </p:txBody>
      </p:sp>
      <p:sp>
        <p:nvSpPr>
          <p:cNvPr id="33797" name="Rectangle 5"/>
          <p:cNvSpPr>
            <a:spLocks noGrp="1" noChangeArrowheads="1"/>
          </p:cNvSpPr>
          <p:nvPr>
            <p:ph type="body" idx="1"/>
          </p:nvPr>
        </p:nvSpPr>
        <p:spPr>
          <a:xfrm>
            <a:off x="304800" y="1828800"/>
            <a:ext cx="8458200" cy="3962400"/>
          </a:xfrm>
        </p:spPr>
        <p:txBody>
          <a:bodyPr/>
          <a:lstStyle/>
          <a:p>
            <a:pPr eaLnBrk="1" hangingPunct="1">
              <a:buFontTx/>
              <a:buNone/>
              <a:defRPr/>
            </a:pPr>
            <a:r>
              <a:rPr lang="en-US" sz="3600" b="1" smtClean="0"/>
              <a:t>Basic Elements</a:t>
            </a:r>
            <a:endParaRPr lang="en-US" sz="3600" smtClean="0"/>
          </a:p>
          <a:p>
            <a:pPr lvl="1" eaLnBrk="1" hangingPunct="1">
              <a:defRPr/>
            </a:pPr>
            <a:r>
              <a:rPr lang="en-US" sz="3200" smtClean="0"/>
              <a:t>Requirement</a:t>
            </a:r>
            <a:endParaRPr lang="en-US" sz="3600" smtClean="0"/>
          </a:p>
          <a:p>
            <a:pPr lvl="1" eaLnBrk="1" hangingPunct="1">
              <a:defRPr/>
            </a:pPr>
            <a:r>
              <a:rPr lang="en-US" sz="3200" smtClean="0"/>
              <a:t>Formula</a:t>
            </a:r>
          </a:p>
          <a:p>
            <a:pPr lvl="1" eaLnBrk="1" hangingPunct="1">
              <a:defRPr/>
            </a:pPr>
            <a:r>
              <a:rPr lang="en-US" sz="3200" smtClean="0"/>
              <a:t>Meaning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3796"/>
                                        </p:tgtEl>
                                        <p:attrNameLst>
                                          <p:attrName>style.visibility</p:attrName>
                                        </p:attrNameLst>
                                      </p:cBhvr>
                                      <p:to>
                                        <p:strVal val="visible"/>
                                      </p:to>
                                    </p:set>
                                    <p:animEffect transition="in" filter="fade">
                                      <p:cBhvr>
                                        <p:cTn id="7" dur="2000"/>
                                        <p:tgtEl>
                                          <p:spTgt spid="3379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3797">
                                            <p:txEl>
                                              <p:pRg st="0" end="0"/>
                                            </p:txEl>
                                          </p:spTgt>
                                        </p:tgtEl>
                                        <p:attrNameLst>
                                          <p:attrName>style.visibility</p:attrName>
                                        </p:attrNameLst>
                                      </p:cBhvr>
                                      <p:to>
                                        <p:strVal val="visible"/>
                                      </p:to>
                                    </p:set>
                                    <p:animEffect transition="in" filter="fade">
                                      <p:cBhvr>
                                        <p:cTn id="12" dur="2000"/>
                                        <p:tgtEl>
                                          <p:spTgt spid="33797">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3797">
                                            <p:txEl>
                                              <p:pRg st="1" end="1"/>
                                            </p:txEl>
                                          </p:spTgt>
                                        </p:tgtEl>
                                        <p:attrNameLst>
                                          <p:attrName>style.visibility</p:attrName>
                                        </p:attrNameLst>
                                      </p:cBhvr>
                                      <p:to>
                                        <p:strVal val="visible"/>
                                      </p:to>
                                    </p:set>
                                    <p:animEffect transition="in" filter="fade">
                                      <p:cBhvr>
                                        <p:cTn id="15" dur="2000"/>
                                        <p:tgtEl>
                                          <p:spTgt spid="33797">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3797">
                                            <p:txEl>
                                              <p:pRg st="2" end="2"/>
                                            </p:txEl>
                                          </p:spTgt>
                                        </p:tgtEl>
                                        <p:attrNameLst>
                                          <p:attrName>style.visibility</p:attrName>
                                        </p:attrNameLst>
                                      </p:cBhvr>
                                      <p:to>
                                        <p:strVal val="visible"/>
                                      </p:to>
                                    </p:set>
                                    <p:animEffect transition="in" filter="fade">
                                      <p:cBhvr>
                                        <p:cTn id="18" dur="2000"/>
                                        <p:tgtEl>
                                          <p:spTgt spid="33797">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3797">
                                            <p:txEl>
                                              <p:pRg st="3" end="3"/>
                                            </p:txEl>
                                          </p:spTgt>
                                        </p:tgtEl>
                                        <p:attrNameLst>
                                          <p:attrName>style.visibility</p:attrName>
                                        </p:attrNameLst>
                                      </p:cBhvr>
                                      <p:to>
                                        <p:strVal val="visible"/>
                                      </p:to>
                                    </p:set>
                                    <p:animEffect transition="in" filter="fade">
                                      <p:cBhvr>
                                        <p:cTn id="21" dur="2000"/>
                                        <p:tgtEl>
                                          <p:spTgt spid="3379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p:bldP spid="3379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52400" y="152400"/>
            <a:ext cx="8763000" cy="609600"/>
          </a:xfrm>
        </p:spPr>
        <p:txBody>
          <a:bodyPr/>
          <a:lstStyle/>
          <a:p>
            <a:pPr algn="ctr" eaLnBrk="1" hangingPunct="1">
              <a:defRPr/>
            </a:pPr>
            <a:r>
              <a:rPr lang="en-US" sz="3600" b="1" smtClean="0"/>
              <a:t>Baptism Basic Elements Expanded</a:t>
            </a:r>
          </a:p>
        </p:txBody>
      </p:sp>
      <p:sp>
        <p:nvSpPr>
          <p:cNvPr id="37891" name="Rectangle 3"/>
          <p:cNvSpPr>
            <a:spLocks noGrp="1" noChangeArrowheads="1"/>
          </p:cNvSpPr>
          <p:nvPr>
            <p:ph type="body" idx="1"/>
          </p:nvPr>
        </p:nvSpPr>
        <p:spPr>
          <a:xfrm>
            <a:off x="381000" y="914400"/>
            <a:ext cx="7924800" cy="5334000"/>
          </a:xfrm>
        </p:spPr>
        <p:txBody>
          <a:bodyPr/>
          <a:lstStyle/>
          <a:p>
            <a:pPr eaLnBrk="1" hangingPunct="1">
              <a:lnSpc>
                <a:spcPct val="90000"/>
              </a:lnSpc>
              <a:defRPr/>
            </a:pPr>
            <a:r>
              <a:rPr lang="en-US" sz="2800" smtClean="0"/>
              <a:t>Requirement</a:t>
            </a:r>
            <a:r>
              <a:rPr lang="en-US" smtClean="0"/>
              <a:t> </a:t>
            </a:r>
            <a:r>
              <a:rPr lang="en-US" sz="2800" smtClean="0"/>
              <a:t>(</a:t>
            </a:r>
            <a:r>
              <a:rPr lang="en-US" sz="2800" smtClean="0">
                <a:hlinkClick r:id="rId2"/>
              </a:rPr>
              <a:t>Mark 16:16</a:t>
            </a:r>
            <a:r>
              <a:rPr lang="en-US" sz="2800" smtClean="0"/>
              <a:t>)</a:t>
            </a:r>
          </a:p>
          <a:p>
            <a:pPr lvl="2" eaLnBrk="1" hangingPunct="1">
              <a:lnSpc>
                <a:spcPct val="90000"/>
              </a:lnSpc>
              <a:defRPr/>
            </a:pPr>
            <a:r>
              <a:rPr lang="en-US" sz="1800" smtClean="0"/>
              <a:t>In the New Testament baptism is for believers (</a:t>
            </a:r>
            <a:r>
              <a:rPr lang="en-US" sz="1800" smtClean="0">
                <a:hlinkClick r:id="rId3"/>
              </a:rPr>
              <a:t>Acts 2:38</a:t>
            </a:r>
            <a:r>
              <a:rPr lang="en-US" sz="1800" smtClean="0"/>
              <a:t>; </a:t>
            </a:r>
            <a:r>
              <a:rPr lang="en-US" sz="1800" smtClean="0">
                <a:hlinkClick r:id="rId4"/>
              </a:rPr>
              <a:t>Acts 8:12‑13</a:t>
            </a:r>
            <a:r>
              <a:rPr lang="en-US" sz="1800" smtClean="0"/>
              <a:t>, </a:t>
            </a:r>
            <a:r>
              <a:rPr lang="en-US" sz="1800" smtClean="0">
                <a:hlinkClick r:id="rId5"/>
              </a:rPr>
              <a:t>Acts 8:36‑38</a:t>
            </a:r>
            <a:r>
              <a:rPr lang="en-US" sz="1800" smtClean="0"/>
              <a:t>; </a:t>
            </a:r>
            <a:r>
              <a:rPr lang="en-US" sz="1800" smtClean="0">
                <a:hlinkClick r:id="rId6"/>
              </a:rPr>
              <a:t>Eph 4:5</a:t>
            </a:r>
            <a:r>
              <a:rPr lang="en-US" sz="1800" smtClean="0"/>
              <a:t>). </a:t>
            </a:r>
          </a:p>
          <a:p>
            <a:pPr lvl="2" eaLnBrk="1" hangingPunct="1">
              <a:lnSpc>
                <a:spcPct val="90000"/>
              </a:lnSpc>
              <a:defRPr/>
            </a:pPr>
            <a:r>
              <a:rPr lang="en-US" sz="1800" smtClean="0"/>
              <a:t>Water apart from personal commitment to Christ makes no difference in the life of anyone. </a:t>
            </a:r>
          </a:p>
          <a:p>
            <a:pPr lvl="2" eaLnBrk="1" hangingPunct="1">
              <a:lnSpc>
                <a:spcPct val="90000"/>
              </a:lnSpc>
              <a:defRPr/>
            </a:pPr>
            <a:r>
              <a:rPr lang="en-US" sz="1800" smtClean="0"/>
              <a:t>In the New Testament baptism occurs when a person trusts Christ as Lord and Savior and obeys the command to be submerged in water and raised from it as a picture of the salvation experience that has occurred. </a:t>
            </a:r>
          </a:p>
          <a:p>
            <a:pPr lvl="2" eaLnBrk="1" hangingPunct="1">
              <a:lnSpc>
                <a:spcPct val="90000"/>
              </a:lnSpc>
              <a:defRPr/>
            </a:pPr>
            <a:r>
              <a:rPr lang="en-US" sz="1800" smtClean="0"/>
              <a:t>Baptism comes after </a:t>
            </a:r>
          </a:p>
          <a:p>
            <a:pPr lvl="3" eaLnBrk="1" hangingPunct="1">
              <a:lnSpc>
                <a:spcPct val="90000"/>
              </a:lnSpc>
              <a:defRPr/>
            </a:pPr>
            <a:r>
              <a:rPr lang="en-US" sz="1600" smtClean="0"/>
              <a:t>conviction of sin, </a:t>
            </a:r>
          </a:p>
          <a:p>
            <a:pPr lvl="3" eaLnBrk="1" hangingPunct="1">
              <a:lnSpc>
                <a:spcPct val="90000"/>
              </a:lnSpc>
              <a:defRPr/>
            </a:pPr>
            <a:r>
              <a:rPr lang="en-US" sz="1600" smtClean="0"/>
              <a:t>repentance of sin, </a:t>
            </a:r>
          </a:p>
          <a:p>
            <a:pPr lvl="3" eaLnBrk="1" hangingPunct="1">
              <a:lnSpc>
                <a:spcPct val="90000"/>
              </a:lnSpc>
              <a:defRPr/>
            </a:pPr>
            <a:r>
              <a:rPr lang="en-US" sz="1600" smtClean="0"/>
              <a:t>confession of Christ as Lord and Savior. </a:t>
            </a:r>
          </a:p>
          <a:p>
            <a:pPr lvl="2" eaLnBrk="1" hangingPunct="1">
              <a:lnSpc>
                <a:spcPct val="90000"/>
              </a:lnSpc>
              <a:defRPr/>
            </a:pPr>
            <a:r>
              <a:rPr lang="en-US" sz="1800" smtClean="0"/>
              <a:t>To be baptized is to preach a personal testimony through the symbol of baptism. Baptism testifies that "ye are washed ... ye are sanctified ... ye are justified in the name of the Lord Jesus, and by the Spirit of our God" (</a:t>
            </a:r>
            <a:r>
              <a:rPr lang="en-US" sz="1800" smtClean="0">
                <a:hlinkClick r:id="rId7"/>
              </a:rPr>
              <a:t>1 Cor 6:11</a:t>
            </a:r>
            <a:r>
              <a:rPr lang="en-US" sz="1800" smtClean="0"/>
              <a:t>). </a:t>
            </a:r>
          </a:p>
          <a:p>
            <a:pPr lvl="1" eaLnBrk="1" hangingPunct="1">
              <a:lnSpc>
                <a:spcPct val="90000"/>
              </a:lnSpc>
              <a:defRPr/>
            </a:pPr>
            <a:r>
              <a:rPr lang="en-US" sz="2400" smtClean="0"/>
              <a:t>Answer to a good conscience (</a:t>
            </a:r>
            <a:r>
              <a:rPr lang="en-US" sz="2400" smtClean="0">
                <a:hlinkClick r:id="rId8"/>
              </a:rPr>
              <a:t>1 Peter 3:21</a:t>
            </a:r>
            <a:r>
              <a:rPr lang="en-US" sz="240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7890"/>
                                        </p:tgtEl>
                                        <p:attrNameLst>
                                          <p:attrName>style.visibility</p:attrName>
                                        </p:attrNameLst>
                                      </p:cBhvr>
                                      <p:to>
                                        <p:strVal val="visible"/>
                                      </p:to>
                                    </p:set>
                                    <p:animEffect transition="in" filter="fade">
                                      <p:cBhvr>
                                        <p:cTn id="7" dur="2000"/>
                                        <p:tgtEl>
                                          <p:spTgt spid="3789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891">
                                            <p:txEl>
                                              <p:pRg st="0" end="0"/>
                                            </p:txEl>
                                          </p:spTgt>
                                        </p:tgtEl>
                                        <p:attrNameLst>
                                          <p:attrName>style.visibility</p:attrName>
                                        </p:attrNameLst>
                                      </p:cBhvr>
                                      <p:to>
                                        <p:strVal val="visible"/>
                                      </p:to>
                                    </p:set>
                                    <p:animEffect transition="in" filter="fade">
                                      <p:cBhvr>
                                        <p:cTn id="12" dur="2000"/>
                                        <p:tgtEl>
                                          <p:spTgt spid="3789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891">
                                            <p:txEl>
                                              <p:pRg st="1" end="1"/>
                                            </p:txEl>
                                          </p:spTgt>
                                        </p:tgtEl>
                                        <p:attrNameLst>
                                          <p:attrName>style.visibility</p:attrName>
                                        </p:attrNameLst>
                                      </p:cBhvr>
                                      <p:to>
                                        <p:strVal val="visible"/>
                                      </p:to>
                                    </p:set>
                                    <p:animEffect transition="in" filter="fade">
                                      <p:cBhvr>
                                        <p:cTn id="17" dur="2000"/>
                                        <p:tgtEl>
                                          <p:spTgt spid="3789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7891">
                                            <p:txEl>
                                              <p:pRg st="2" end="2"/>
                                            </p:txEl>
                                          </p:spTgt>
                                        </p:tgtEl>
                                        <p:attrNameLst>
                                          <p:attrName>style.visibility</p:attrName>
                                        </p:attrNameLst>
                                      </p:cBhvr>
                                      <p:to>
                                        <p:strVal val="visible"/>
                                      </p:to>
                                    </p:set>
                                    <p:animEffect transition="in" filter="fade">
                                      <p:cBhvr>
                                        <p:cTn id="22" dur="2000"/>
                                        <p:tgtEl>
                                          <p:spTgt spid="3789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7891">
                                            <p:txEl>
                                              <p:pRg st="3" end="3"/>
                                            </p:txEl>
                                          </p:spTgt>
                                        </p:tgtEl>
                                        <p:attrNameLst>
                                          <p:attrName>style.visibility</p:attrName>
                                        </p:attrNameLst>
                                      </p:cBhvr>
                                      <p:to>
                                        <p:strVal val="visible"/>
                                      </p:to>
                                    </p:set>
                                    <p:animEffect transition="in" filter="fade">
                                      <p:cBhvr>
                                        <p:cTn id="27" dur="2000"/>
                                        <p:tgtEl>
                                          <p:spTgt spid="3789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7891">
                                            <p:txEl>
                                              <p:pRg st="4" end="4"/>
                                            </p:txEl>
                                          </p:spTgt>
                                        </p:tgtEl>
                                        <p:attrNameLst>
                                          <p:attrName>style.visibility</p:attrName>
                                        </p:attrNameLst>
                                      </p:cBhvr>
                                      <p:to>
                                        <p:strVal val="visible"/>
                                      </p:to>
                                    </p:set>
                                    <p:animEffect transition="in" filter="fade">
                                      <p:cBhvr>
                                        <p:cTn id="32" dur="2000"/>
                                        <p:tgtEl>
                                          <p:spTgt spid="3789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7891">
                                            <p:txEl>
                                              <p:pRg st="5" end="5"/>
                                            </p:txEl>
                                          </p:spTgt>
                                        </p:tgtEl>
                                        <p:attrNameLst>
                                          <p:attrName>style.visibility</p:attrName>
                                        </p:attrNameLst>
                                      </p:cBhvr>
                                      <p:to>
                                        <p:strVal val="visible"/>
                                      </p:to>
                                    </p:set>
                                    <p:animEffect transition="in" filter="fade">
                                      <p:cBhvr>
                                        <p:cTn id="37" dur="2000"/>
                                        <p:tgtEl>
                                          <p:spTgt spid="3789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7891">
                                            <p:txEl>
                                              <p:pRg st="6" end="6"/>
                                            </p:txEl>
                                          </p:spTgt>
                                        </p:tgtEl>
                                        <p:attrNameLst>
                                          <p:attrName>style.visibility</p:attrName>
                                        </p:attrNameLst>
                                      </p:cBhvr>
                                      <p:to>
                                        <p:strVal val="visible"/>
                                      </p:to>
                                    </p:set>
                                    <p:animEffect transition="in" filter="fade">
                                      <p:cBhvr>
                                        <p:cTn id="42" dur="2000"/>
                                        <p:tgtEl>
                                          <p:spTgt spid="3789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7891">
                                            <p:txEl>
                                              <p:pRg st="7" end="7"/>
                                            </p:txEl>
                                          </p:spTgt>
                                        </p:tgtEl>
                                        <p:attrNameLst>
                                          <p:attrName>style.visibility</p:attrName>
                                        </p:attrNameLst>
                                      </p:cBhvr>
                                      <p:to>
                                        <p:strVal val="visible"/>
                                      </p:to>
                                    </p:set>
                                    <p:animEffect transition="in" filter="fade">
                                      <p:cBhvr>
                                        <p:cTn id="47" dur="2000"/>
                                        <p:tgtEl>
                                          <p:spTgt spid="37891">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7891">
                                            <p:txEl>
                                              <p:pRg st="8" end="8"/>
                                            </p:txEl>
                                          </p:spTgt>
                                        </p:tgtEl>
                                        <p:attrNameLst>
                                          <p:attrName>style.visibility</p:attrName>
                                        </p:attrNameLst>
                                      </p:cBhvr>
                                      <p:to>
                                        <p:strVal val="visible"/>
                                      </p:to>
                                    </p:set>
                                    <p:animEffect transition="in" filter="fade">
                                      <p:cBhvr>
                                        <p:cTn id="52" dur="2000"/>
                                        <p:tgtEl>
                                          <p:spTgt spid="37891">
                                            <p:txEl>
                                              <p:pRg st="8" end="8"/>
                                            </p:tx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7891">
                                            <p:txEl>
                                              <p:pRg st="9" end="9"/>
                                            </p:txEl>
                                          </p:spTgt>
                                        </p:tgtEl>
                                        <p:attrNameLst>
                                          <p:attrName>style.visibility</p:attrName>
                                        </p:attrNameLst>
                                      </p:cBhvr>
                                      <p:to>
                                        <p:strVal val="visible"/>
                                      </p:to>
                                    </p:set>
                                    <p:animEffect transition="in" filter="fade">
                                      <p:cBhvr>
                                        <p:cTn id="55" dur="2000"/>
                                        <p:tgtEl>
                                          <p:spTgt spid="3789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89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52400" y="152400"/>
            <a:ext cx="8763000" cy="1066800"/>
          </a:xfrm>
        </p:spPr>
        <p:txBody>
          <a:bodyPr/>
          <a:lstStyle/>
          <a:p>
            <a:pPr algn="ctr" eaLnBrk="1" hangingPunct="1">
              <a:defRPr/>
            </a:pPr>
            <a:r>
              <a:rPr lang="en-US" sz="3600" b="1" smtClean="0"/>
              <a:t>Baptism Basic Elements Expanded</a:t>
            </a:r>
          </a:p>
        </p:txBody>
      </p:sp>
      <p:sp>
        <p:nvSpPr>
          <p:cNvPr id="38915" name="Rectangle 3"/>
          <p:cNvSpPr>
            <a:spLocks noGrp="1" noChangeArrowheads="1"/>
          </p:cNvSpPr>
          <p:nvPr>
            <p:ph type="body" idx="1"/>
          </p:nvPr>
        </p:nvSpPr>
        <p:spPr>
          <a:xfrm>
            <a:off x="304800" y="1524000"/>
            <a:ext cx="7924800" cy="2590800"/>
          </a:xfrm>
        </p:spPr>
        <p:txBody>
          <a:bodyPr/>
          <a:lstStyle/>
          <a:p>
            <a:pPr eaLnBrk="1" hangingPunct="1">
              <a:defRPr/>
            </a:pPr>
            <a:r>
              <a:rPr lang="en-US" sz="3600" smtClean="0"/>
              <a:t>Formula</a:t>
            </a:r>
            <a:r>
              <a:rPr lang="en-US" sz="4000" smtClean="0"/>
              <a:t> </a:t>
            </a:r>
          </a:p>
          <a:p>
            <a:pPr lvl="1" eaLnBrk="1" hangingPunct="1">
              <a:buClr>
                <a:schemeClr val="hlink"/>
              </a:buClr>
              <a:defRPr/>
            </a:pPr>
            <a:r>
              <a:rPr lang="en-US" sz="3200" smtClean="0">
                <a:hlinkClick r:id="rId2"/>
              </a:rPr>
              <a:t>Matt 28:19</a:t>
            </a:r>
            <a:endParaRPr lang="en-US" sz="3200" smtClean="0"/>
          </a:p>
          <a:p>
            <a:pPr lvl="1" eaLnBrk="1" hangingPunct="1">
              <a:defRPr/>
            </a:pPr>
            <a:r>
              <a:rPr lang="en-US" sz="3200" u="sng" smtClean="0">
                <a:solidFill>
                  <a:schemeClr val="hlink"/>
                </a:solidFill>
              </a:rPr>
              <a:t>Acts 2:38</a:t>
            </a:r>
            <a:endParaRPr lang="en-US" u="sng" smtClean="0">
              <a:solidFill>
                <a:schemeClr val="hlink"/>
              </a:solidFill>
            </a:endParaRPr>
          </a:p>
          <a:p>
            <a:pPr lvl="2" eaLnBrk="1" hangingPunct="1">
              <a:defRPr/>
            </a:pPr>
            <a:r>
              <a:rPr lang="en-US" u="sng" smtClean="0">
                <a:solidFill>
                  <a:schemeClr val="hlink"/>
                </a:solidFill>
              </a:rPr>
              <a:t>Acts 19:2-5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fade">
                                      <p:cBhvr>
                                        <p:cTn id="7" dur="2000"/>
                                        <p:tgtEl>
                                          <p:spTgt spid="389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Effect transition="in" filter="fade">
                                      <p:cBhvr>
                                        <p:cTn id="12" dur="2000"/>
                                        <p:tgtEl>
                                          <p:spTgt spid="38915">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8915">
                                            <p:txEl>
                                              <p:pRg st="1" end="1"/>
                                            </p:txEl>
                                          </p:spTgt>
                                        </p:tgtEl>
                                        <p:attrNameLst>
                                          <p:attrName>style.visibility</p:attrName>
                                        </p:attrNameLst>
                                      </p:cBhvr>
                                      <p:to>
                                        <p:strVal val="visible"/>
                                      </p:to>
                                    </p:set>
                                    <p:animEffect transition="in" filter="fade">
                                      <p:cBhvr>
                                        <p:cTn id="15" dur="2000"/>
                                        <p:tgtEl>
                                          <p:spTgt spid="38915">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8915">
                                            <p:txEl>
                                              <p:pRg st="2" end="2"/>
                                            </p:txEl>
                                          </p:spTgt>
                                        </p:tgtEl>
                                        <p:attrNameLst>
                                          <p:attrName>style.visibility</p:attrName>
                                        </p:attrNameLst>
                                      </p:cBhvr>
                                      <p:to>
                                        <p:strVal val="visible"/>
                                      </p:to>
                                    </p:set>
                                    <p:animEffect transition="in" filter="fade">
                                      <p:cBhvr>
                                        <p:cTn id="18" dur="2000"/>
                                        <p:tgtEl>
                                          <p:spTgt spid="38915">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8915">
                                            <p:txEl>
                                              <p:pRg st="3" end="3"/>
                                            </p:txEl>
                                          </p:spTgt>
                                        </p:tgtEl>
                                        <p:attrNameLst>
                                          <p:attrName>style.visibility</p:attrName>
                                        </p:attrNameLst>
                                      </p:cBhvr>
                                      <p:to>
                                        <p:strVal val="visible"/>
                                      </p:to>
                                    </p:set>
                                    <p:animEffect transition="in" filter="fade">
                                      <p:cBhvr>
                                        <p:cTn id="21" dur="2000"/>
                                        <p:tgtEl>
                                          <p:spTgt spid="389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P spid="3891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52400" y="152400"/>
            <a:ext cx="8763000" cy="1066800"/>
          </a:xfrm>
        </p:spPr>
        <p:txBody>
          <a:bodyPr/>
          <a:lstStyle/>
          <a:p>
            <a:pPr algn="ctr" eaLnBrk="1" hangingPunct="1">
              <a:defRPr/>
            </a:pPr>
            <a:r>
              <a:rPr lang="en-US" sz="3600" b="1" smtClean="0"/>
              <a:t>Baptism Basic Elements Expanded</a:t>
            </a:r>
          </a:p>
        </p:txBody>
      </p:sp>
      <p:sp>
        <p:nvSpPr>
          <p:cNvPr id="41987" name="Rectangle 3"/>
          <p:cNvSpPr>
            <a:spLocks noGrp="1" noChangeArrowheads="1"/>
          </p:cNvSpPr>
          <p:nvPr>
            <p:ph type="body" idx="1"/>
          </p:nvPr>
        </p:nvSpPr>
        <p:spPr>
          <a:xfrm>
            <a:off x="304800" y="1676400"/>
            <a:ext cx="8534400" cy="2514600"/>
          </a:xfrm>
        </p:spPr>
        <p:txBody>
          <a:bodyPr/>
          <a:lstStyle/>
          <a:p>
            <a:pPr eaLnBrk="1" hangingPunct="1">
              <a:defRPr/>
            </a:pPr>
            <a:r>
              <a:rPr lang="en-US" sz="3600" smtClean="0"/>
              <a:t>Meaning</a:t>
            </a:r>
            <a:r>
              <a:rPr lang="en-US" sz="4000" smtClean="0"/>
              <a:t> </a:t>
            </a:r>
          </a:p>
          <a:p>
            <a:pPr lvl="1" eaLnBrk="1" hangingPunct="1">
              <a:buClr>
                <a:schemeClr val="hlink"/>
              </a:buClr>
              <a:defRPr/>
            </a:pPr>
            <a:r>
              <a:rPr lang="en-US" sz="3200" smtClean="0">
                <a:hlinkClick r:id="rId2"/>
              </a:rPr>
              <a:t>Romans 6:3-4</a:t>
            </a:r>
            <a:r>
              <a:rPr lang="en-US" sz="3200" smtClean="0"/>
              <a:t>, </a:t>
            </a:r>
          </a:p>
          <a:p>
            <a:pPr lvl="1" eaLnBrk="1" hangingPunct="1">
              <a:buClr>
                <a:schemeClr val="hlink"/>
              </a:buClr>
              <a:defRPr/>
            </a:pPr>
            <a:r>
              <a:rPr lang="en-US" sz="3200" smtClean="0">
                <a:hlinkClick r:id="rId3"/>
              </a:rPr>
              <a:t>Romans 6:5-6</a:t>
            </a:r>
            <a:endParaRPr lang="en-US" u="sng" smtClean="0">
              <a:solidFill>
                <a:schemeClr va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fade">
                                      <p:cBhvr>
                                        <p:cTn id="7" dur="2000"/>
                                        <p:tgtEl>
                                          <p:spTgt spid="4198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987">
                                            <p:txEl>
                                              <p:pRg st="0" end="0"/>
                                            </p:txEl>
                                          </p:spTgt>
                                        </p:tgtEl>
                                        <p:attrNameLst>
                                          <p:attrName>style.visibility</p:attrName>
                                        </p:attrNameLst>
                                      </p:cBhvr>
                                      <p:to>
                                        <p:strVal val="visible"/>
                                      </p:to>
                                    </p:set>
                                    <p:animEffect transition="in" filter="fade">
                                      <p:cBhvr>
                                        <p:cTn id="12" dur="2000"/>
                                        <p:tgtEl>
                                          <p:spTgt spid="41987">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1987">
                                            <p:txEl>
                                              <p:pRg st="1" end="1"/>
                                            </p:txEl>
                                          </p:spTgt>
                                        </p:tgtEl>
                                        <p:attrNameLst>
                                          <p:attrName>style.visibility</p:attrName>
                                        </p:attrNameLst>
                                      </p:cBhvr>
                                      <p:to>
                                        <p:strVal val="visible"/>
                                      </p:to>
                                    </p:set>
                                    <p:animEffect transition="in" filter="fade">
                                      <p:cBhvr>
                                        <p:cTn id="15" dur="2000"/>
                                        <p:tgtEl>
                                          <p:spTgt spid="41987">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1987">
                                            <p:txEl>
                                              <p:pRg st="2" end="2"/>
                                            </p:txEl>
                                          </p:spTgt>
                                        </p:tgtEl>
                                        <p:attrNameLst>
                                          <p:attrName>style.visibility</p:attrName>
                                        </p:attrNameLst>
                                      </p:cBhvr>
                                      <p:to>
                                        <p:strVal val="visible"/>
                                      </p:to>
                                    </p:set>
                                    <p:animEffect transition="in" filter="fade">
                                      <p:cBhvr>
                                        <p:cTn id="18" dur="2000"/>
                                        <p:tgtEl>
                                          <p:spTgt spid="419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92100"/>
            <a:ext cx="8229600" cy="927100"/>
          </a:xfrm>
        </p:spPr>
        <p:txBody>
          <a:bodyPr/>
          <a:lstStyle/>
          <a:p>
            <a:pPr algn="ctr" eaLnBrk="1" hangingPunct="1">
              <a:defRPr/>
            </a:pPr>
            <a:r>
              <a:rPr lang="en-US" b="1" smtClean="0"/>
              <a:t>Christian Baptism</a:t>
            </a:r>
          </a:p>
        </p:txBody>
      </p:sp>
      <p:sp>
        <p:nvSpPr>
          <p:cNvPr id="21507" name="Rectangle 3"/>
          <p:cNvSpPr>
            <a:spLocks noGrp="1" noChangeArrowheads="1"/>
          </p:cNvSpPr>
          <p:nvPr>
            <p:ph type="body" idx="1"/>
          </p:nvPr>
        </p:nvSpPr>
        <p:spPr>
          <a:xfrm>
            <a:off x="304800" y="1524000"/>
            <a:ext cx="8534400" cy="4953000"/>
          </a:xfrm>
        </p:spPr>
        <p:txBody>
          <a:bodyPr/>
          <a:lstStyle/>
          <a:p>
            <a:pPr marL="533400" indent="-533400" eaLnBrk="1" hangingPunct="1">
              <a:lnSpc>
                <a:spcPct val="80000"/>
              </a:lnSpc>
              <a:defRPr/>
            </a:pPr>
            <a:r>
              <a:rPr lang="en-US" sz="2800" smtClean="0"/>
              <a:t>To be baptized is to clothe oneself with Christ (</a:t>
            </a:r>
            <a:r>
              <a:rPr lang="en-US" sz="2800" smtClean="0">
                <a:hlinkClick r:id="rId2"/>
              </a:rPr>
              <a:t>Gal 3:27</a:t>
            </a:r>
            <a:r>
              <a:rPr lang="en-US" sz="2800" smtClean="0"/>
              <a:t> NRSV, NIV). </a:t>
            </a:r>
          </a:p>
          <a:p>
            <a:pPr marL="533400" indent="-533400" eaLnBrk="1" hangingPunct="1">
              <a:lnSpc>
                <a:spcPct val="80000"/>
              </a:lnSpc>
              <a:defRPr/>
            </a:pPr>
            <a:r>
              <a:rPr lang="en-US" sz="2800" smtClean="0"/>
              <a:t>Baptism refers to the suffering and death of Christ (</a:t>
            </a:r>
            <a:r>
              <a:rPr lang="en-US" sz="2800" smtClean="0">
                <a:hlinkClick r:id="rId3"/>
              </a:rPr>
              <a:t>Mark 10:38‑39</a:t>
            </a:r>
            <a:r>
              <a:rPr lang="en-US" sz="2800" smtClean="0"/>
              <a:t>; </a:t>
            </a:r>
            <a:r>
              <a:rPr lang="en-US" sz="2800" smtClean="0">
                <a:hlinkClick r:id="rId4"/>
              </a:rPr>
              <a:t>Luke 12:50</a:t>
            </a:r>
            <a:r>
              <a:rPr lang="en-US" sz="2800" smtClean="0"/>
              <a:t>). </a:t>
            </a:r>
          </a:p>
          <a:p>
            <a:pPr marL="533400" indent="-533400" eaLnBrk="1" hangingPunct="1">
              <a:lnSpc>
                <a:spcPct val="80000"/>
              </a:lnSpc>
              <a:defRPr/>
            </a:pPr>
            <a:r>
              <a:rPr lang="en-US" sz="2800" smtClean="0"/>
              <a:t>Christian baptism is in a sense a sharing of this death and resurrection and all that brought Christ to those events (</a:t>
            </a:r>
            <a:r>
              <a:rPr lang="en-US" sz="2800" smtClean="0">
                <a:hlinkClick r:id="rId5"/>
              </a:rPr>
              <a:t>Rom 6:1‑7</a:t>
            </a:r>
            <a:r>
              <a:rPr lang="en-US" sz="2800" smtClean="0"/>
              <a:t>; </a:t>
            </a:r>
            <a:r>
              <a:rPr lang="en-US" sz="2800" smtClean="0">
                <a:hlinkClick r:id="rId6"/>
              </a:rPr>
              <a:t>Col 2:12</a:t>
            </a:r>
            <a:r>
              <a:rPr lang="en-US" sz="2800" smtClean="0"/>
              <a:t>). </a:t>
            </a:r>
          </a:p>
          <a:p>
            <a:pPr marL="533400" indent="-533400" eaLnBrk="1" hangingPunct="1">
              <a:lnSpc>
                <a:spcPct val="80000"/>
              </a:lnSpc>
              <a:defRPr/>
            </a:pPr>
            <a:r>
              <a:rPr lang="en-US" sz="2800" smtClean="0"/>
              <a:t>Baptism shows that a person has died to the old way of life and has been raised to a new kind of life‑‑eternal life in Christ (</a:t>
            </a:r>
            <a:r>
              <a:rPr lang="en-US" sz="2800" smtClean="0">
                <a:hlinkClick r:id="rId7"/>
              </a:rPr>
              <a:t>Matt 28:19‑20</a:t>
            </a:r>
            <a:r>
              <a:rPr lang="en-US" sz="2800" smtClean="0"/>
              <a:t>; </a:t>
            </a:r>
            <a:r>
              <a:rPr lang="en-US" sz="2800" smtClean="0">
                <a:hlinkClick r:id="rId8"/>
              </a:rPr>
              <a:t>Col 3:1</a:t>
            </a:r>
            <a:r>
              <a:rPr lang="en-US" sz="2800" smtClean="0"/>
              <a:t>; </a:t>
            </a:r>
            <a:r>
              <a:rPr lang="en-US" sz="2800" smtClean="0">
                <a:hlinkClick r:id="rId9"/>
              </a:rPr>
              <a:t>2 Tim 2:11</a:t>
            </a:r>
            <a:r>
              <a:rPr lang="en-US" sz="2800" smtClean="0"/>
              <a:t>). </a:t>
            </a:r>
          </a:p>
          <a:p>
            <a:pPr marL="533400" indent="-533400" eaLnBrk="1" hangingPunct="1">
              <a:lnSpc>
                <a:spcPct val="80000"/>
              </a:lnSpc>
              <a:defRPr/>
            </a:pPr>
            <a:r>
              <a:rPr lang="en-US" sz="2800" smtClean="0"/>
              <a:t>The resurrection from the water, points to the Christian's resurrection also (</a:t>
            </a:r>
            <a:r>
              <a:rPr lang="en-US" sz="2800" smtClean="0">
                <a:hlinkClick r:id="rId10"/>
              </a:rPr>
              <a:t>Rom 6:1‑6</a:t>
            </a:r>
            <a:r>
              <a:rPr lang="en-US" sz="28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p:cTn id="7" dur="500" decel="50000" fill="hold">
                                          <p:stCondLst>
                                            <p:cond delay="0"/>
                                          </p:stCondLst>
                                        </p:cTn>
                                        <p:tgtEl>
                                          <p:spTgt spid="2150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150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1506"/>
                                        </p:tgtEl>
                                        <p:attrNameLst>
                                          <p:attrName>ppt_w</p:attrName>
                                        </p:attrNameLst>
                                      </p:cBhvr>
                                      <p:tavLst>
                                        <p:tav tm="0">
                                          <p:val>
                                            <p:strVal val="#ppt_w*.05"/>
                                          </p:val>
                                        </p:tav>
                                        <p:tav tm="100000">
                                          <p:val>
                                            <p:strVal val="#ppt_w"/>
                                          </p:val>
                                        </p:tav>
                                      </p:tavLst>
                                    </p:anim>
                                    <p:anim calcmode="lin" valueType="num">
                                      <p:cBhvr>
                                        <p:cTn id="10" dur="1000" fill="hold"/>
                                        <p:tgtEl>
                                          <p:spTgt spid="2150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150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150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150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1506"/>
                                        </p:tgtEl>
                                      </p:cBhvr>
                                    </p:animEffect>
                                  </p:childTnLst>
                                </p:cTn>
                              </p:par>
                            </p:childTnLst>
                          </p:cTn>
                        </p:par>
                      </p:childTnLst>
                    </p:cTn>
                  </p:par>
                  <p:par>
                    <p:cTn id="15" fill="hold">
                      <p:stCondLst>
                        <p:cond delay="indefinite"/>
                      </p:stCondLst>
                      <p:childTnLst>
                        <p:par>
                          <p:cTn id="16" fill="hold">
                            <p:stCondLst>
                              <p:cond delay="0"/>
                            </p:stCondLst>
                            <p:childTnLst>
                              <p:par>
                                <p:cTn id="17" presetID="13" presetClass="entr" presetSubtype="16" fill="hold" grpId="0" nodeType="clickEffect">
                                  <p:stCondLst>
                                    <p:cond delay="0"/>
                                  </p:stCondLst>
                                  <p:childTnLst>
                                    <p:set>
                                      <p:cBhvr>
                                        <p:cTn id="18" dur="1" fill="hold">
                                          <p:stCondLst>
                                            <p:cond delay="0"/>
                                          </p:stCondLst>
                                        </p:cTn>
                                        <p:tgtEl>
                                          <p:spTgt spid="21507">
                                            <p:txEl>
                                              <p:pRg st="0" end="0"/>
                                            </p:txEl>
                                          </p:spTgt>
                                        </p:tgtEl>
                                        <p:attrNameLst>
                                          <p:attrName>style.visibility</p:attrName>
                                        </p:attrNameLst>
                                      </p:cBhvr>
                                      <p:to>
                                        <p:strVal val="visible"/>
                                      </p:to>
                                    </p:set>
                                    <p:animEffect transition="in" filter="plus(in)">
                                      <p:cBhvr>
                                        <p:cTn id="19" dur="2000"/>
                                        <p:tgtEl>
                                          <p:spTgt spid="21507">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3" presetClass="entr" presetSubtype="16" fill="hold" grpId="0" nodeType="clickEffect">
                                  <p:stCondLst>
                                    <p:cond delay="0"/>
                                  </p:stCondLst>
                                  <p:childTnLst>
                                    <p:set>
                                      <p:cBhvr>
                                        <p:cTn id="23" dur="1" fill="hold">
                                          <p:stCondLst>
                                            <p:cond delay="0"/>
                                          </p:stCondLst>
                                        </p:cTn>
                                        <p:tgtEl>
                                          <p:spTgt spid="21507">
                                            <p:txEl>
                                              <p:pRg st="1" end="1"/>
                                            </p:txEl>
                                          </p:spTgt>
                                        </p:tgtEl>
                                        <p:attrNameLst>
                                          <p:attrName>style.visibility</p:attrName>
                                        </p:attrNameLst>
                                      </p:cBhvr>
                                      <p:to>
                                        <p:strVal val="visible"/>
                                      </p:to>
                                    </p:set>
                                    <p:animEffect transition="in" filter="plus(in)">
                                      <p:cBhvr>
                                        <p:cTn id="24" dur="2000"/>
                                        <p:tgtEl>
                                          <p:spTgt spid="21507">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3" presetClass="entr" presetSubtype="16" fill="hold" grpId="0" nodeType="clickEffect">
                                  <p:stCondLst>
                                    <p:cond delay="0"/>
                                  </p:stCondLst>
                                  <p:childTnLst>
                                    <p:set>
                                      <p:cBhvr>
                                        <p:cTn id="28" dur="1" fill="hold">
                                          <p:stCondLst>
                                            <p:cond delay="0"/>
                                          </p:stCondLst>
                                        </p:cTn>
                                        <p:tgtEl>
                                          <p:spTgt spid="21507">
                                            <p:txEl>
                                              <p:pRg st="2" end="2"/>
                                            </p:txEl>
                                          </p:spTgt>
                                        </p:tgtEl>
                                        <p:attrNameLst>
                                          <p:attrName>style.visibility</p:attrName>
                                        </p:attrNameLst>
                                      </p:cBhvr>
                                      <p:to>
                                        <p:strVal val="visible"/>
                                      </p:to>
                                    </p:set>
                                    <p:animEffect transition="in" filter="plus(in)">
                                      <p:cBhvr>
                                        <p:cTn id="29" dur="2000"/>
                                        <p:tgtEl>
                                          <p:spTgt spid="21507">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3" presetClass="entr" presetSubtype="16" fill="hold" grpId="0" nodeType="clickEffect">
                                  <p:stCondLst>
                                    <p:cond delay="0"/>
                                  </p:stCondLst>
                                  <p:childTnLst>
                                    <p:set>
                                      <p:cBhvr>
                                        <p:cTn id="33" dur="1" fill="hold">
                                          <p:stCondLst>
                                            <p:cond delay="0"/>
                                          </p:stCondLst>
                                        </p:cTn>
                                        <p:tgtEl>
                                          <p:spTgt spid="21507">
                                            <p:txEl>
                                              <p:pRg st="3" end="3"/>
                                            </p:txEl>
                                          </p:spTgt>
                                        </p:tgtEl>
                                        <p:attrNameLst>
                                          <p:attrName>style.visibility</p:attrName>
                                        </p:attrNameLst>
                                      </p:cBhvr>
                                      <p:to>
                                        <p:strVal val="visible"/>
                                      </p:to>
                                    </p:set>
                                    <p:animEffect transition="in" filter="plus(in)">
                                      <p:cBhvr>
                                        <p:cTn id="34" dur="2000"/>
                                        <p:tgtEl>
                                          <p:spTgt spid="21507">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3" presetClass="entr" presetSubtype="16" fill="hold" grpId="0" nodeType="clickEffect">
                                  <p:stCondLst>
                                    <p:cond delay="0"/>
                                  </p:stCondLst>
                                  <p:childTnLst>
                                    <p:set>
                                      <p:cBhvr>
                                        <p:cTn id="38" dur="1" fill="hold">
                                          <p:stCondLst>
                                            <p:cond delay="0"/>
                                          </p:stCondLst>
                                        </p:cTn>
                                        <p:tgtEl>
                                          <p:spTgt spid="21507">
                                            <p:txEl>
                                              <p:pRg st="4" end="4"/>
                                            </p:txEl>
                                          </p:spTgt>
                                        </p:tgtEl>
                                        <p:attrNameLst>
                                          <p:attrName>style.visibility</p:attrName>
                                        </p:attrNameLst>
                                      </p:cBhvr>
                                      <p:to>
                                        <p:strVal val="visible"/>
                                      </p:to>
                                    </p:set>
                                    <p:animEffect transition="in" filter="plus(in)">
                                      <p:cBhvr>
                                        <p:cTn id="39" dur="20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build="p"/>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749</TotalTime>
  <Words>839</Words>
  <Application>Microsoft Office PowerPoint</Application>
  <PresentationFormat>On-screen Show (4:3)</PresentationFormat>
  <Paragraphs>77</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Tahoma</vt:lpstr>
      <vt:lpstr>Arial</vt:lpstr>
      <vt:lpstr>Wingdings</vt:lpstr>
      <vt:lpstr>Ocean</vt:lpstr>
      <vt:lpstr>Baptist Doctrine</vt:lpstr>
      <vt:lpstr>XIV.  Baptism &amp; Lord's Supper </vt:lpstr>
      <vt:lpstr>1. Baptism: The Initiatory Rite</vt:lpstr>
      <vt:lpstr>Baptism</vt:lpstr>
      <vt:lpstr>Baptism</vt:lpstr>
      <vt:lpstr>Baptism Basic Elements Expanded</vt:lpstr>
      <vt:lpstr>Baptism Basic Elements Expanded</vt:lpstr>
      <vt:lpstr>Baptism Basic Elements Expanded</vt:lpstr>
      <vt:lpstr>Christian Baptism</vt:lpstr>
      <vt:lpstr>Baptism and Salvation</vt:lpstr>
      <vt:lpstr>2.  The Lord's Supper: The Continuing Rite of the Church</vt:lpstr>
      <vt:lpstr>The Lord's Supper:</vt:lpstr>
      <vt:lpstr>The Lord's Supper:</vt:lpstr>
      <vt:lpstr>The Lord's Supper: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Baptist Doctrine Southwest District Section 2</dc:title>
  <dc:creator>Alvin Hunter</dc:creator>
  <cp:lastModifiedBy>Alvin</cp:lastModifiedBy>
  <cp:revision>94</cp:revision>
  <dcterms:created xsi:type="dcterms:W3CDTF">2006-07-29T04:57:11Z</dcterms:created>
  <dcterms:modified xsi:type="dcterms:W3CDTF">2009-08-29T12:41:08Z</dcterms:modified>
</cp:coreProperties>
</file>