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notesMasterIdLst>
    <p:notesMasterId r:id="rId9"/>
  </p:notesMasterIdLst>
  <p:sldIdLst>
    <p:sldId id="266" r:id="rId2"/>
    <p:sldId id="262" r:id="rId3"/>
    <p:sldId id="265" r:id="rId4"/>
    <p:sldId id="257" r:id="rId5"/>
    <p:sldId id="267" r:id="rId6"/>
    <p:sldId id="268" r:id="rId7"/>
    <p:sldId id="269"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2" autoAdjust="0"/>
    <p:restoredTop sz="72500" autoAdjust="0"/>
  </p:normalViewPr>
  <p:slideViewPr>
    <p:cSldViewPr>
      <p:cViewPr varScale="1">
        <p:scale>
          <a:sx n="55" d="100"/>
          <a:sy n="55" d="100"/>
        </p:scale>
        <p:origin x="-1590" y="-90"/>
      </p:cViewPr>
      <p:guideLst>
        <p:guide orient="horz" pos="2160"/>
        <p:guide pos="2880"/>
      </p:guideLst>
    </p:cSldViewPr>
  </p:slideViewPr>
  <p:outlineViewPr>
    <p:cViewPr>
      <p:scale>
        <a:sx n="33" d="100"/>
        <a:sy n="33" d="100"/>
      </p:scale>
      <p:origin x="12"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05E7A5-EA42-4FDB-B9A2-4ACB13EC0469}" type="datetimeFigureOut">
              <a:rPr lang="en-US" smtClean="0"/>
              <a:pPr/>
              <a:t>8/6/2011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02FE0C-308E-4661-8110-5D15FF3F099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6" Type="http://schemas.openxmlformats.org/officeDocument/2006/relationships/hyperlink" Target="about:steplinkto4%2073%206:10" TargetMode="External"/><Relationship Id="rId21" Type="http://schemas.openxmlformats.org/officeDocument/2006/relationships/hyperlink" Target="qvb://QVB/1441921/5134" TargetMode="External"/><Relationship Id="rId34" Type="http://schemas.openxmlformats.org/officeDocument/2006/relationships/hyperlink" Target="qvb://QVB/1441921/2276" TargetMode="External"/><Relationship Id="rId42" Type="http://schemas.openxmlformats.org/officeDocument/2006/relationships/hyperlink" Target="about:steplinkto4%2050%201:5" TargetMode="External"/><Relationship Id="rId47" Type="http://schemas.openxmlformats.org/officeDocument/2006/relationships/hyperlink" Target="about:steplinkto4%2050%202:1-50%202:4" TargetMode="External"/><Relationship Id="rId50" Type="http://schemas.openxmlformats.org/officeDocument/2006/relationships/hyperlink" Target="qvb://QVB/1441921/2066" TargetMode="External"/><Relationship Id="rId55" Type="http://schemas.openxmlformats.org/officeDocument/2006/relationships/hyperlink" Target="qvb://QVB/1441921/5565" TargetMode="External"/><Relationship Id="rId63" Type="http://schemas.openxmlformats.org/officeDocument/2006/relationships/hyperlink" Target="about:steplinkto4%2046%2011:21%209" TargetMode="External"/><Relationship Id="rId68" Type="http://schemas.openxmlformats.org/officeDocument/2006/relationships/hyperlink" Target="qvb://QVB/1441921/4024" TargetMode="External"/><Relationship Id="rId76" Type="http://schemas.openxmlformats.org/officeDocument/2006/relationships/hyperlink" Target="about:steplinkto4%2050%203:10-50%203:11" TargetMode="External"/><Relationship Id="rId84" Type="http://schemas.openxmlformats.org/officeDocument/2006/relationships/hyperlink" Target="about:steplinkto4%2045%2015:27" TargetMode="External"/><Relationship Id="rId89" Type="http://schemas.openxmlformats.org/officeDocument/2006/relationships/hyperlink" Target="qvb://QVB/1441921/4432" TargetMode="External"/><Relationship Id="rId97" Type="http://schemas.openxmlformats.org/officeDocument/2006/relationships/hyperlink" Target="about:steplinkto4%2062%201:6-62%201:7" TargetMode="External"/><Relationship Id="rId7" Type="http://schemas.openxmlformats.org/officeDocument/2006/relationships/hyperlink" Target="about:steplinkto4%2044%202:42" TargetMode="External"/><Relationship Id="rId71" Type="http://schemas.openxmlformats.org/officeDocument/2006/relationships/hyperlink" Target="qvb://QVB/1441921/6612" TargetMode="External"/><Relationship Id="rId92" Type="http://schemas.openxmlformats.org/officeDocument/2006/relationships/hyperlink" Target="about:steplinkto4%2048%202:9" TargetMode="External"/><Relationship Id="rId2" Type="http://schemas.openxmlformats.org/officeDocument/2006/relationships/slide" Target="../slides/slide3.xml"/><Relationship Id="rId16" Type="http://schemas.openxmlformats.org/officeDocument/2006/relationships/hyperlink" Target="about:steplinkto4%2021%204:10" TargetMode="External"/><Relationship Id="rId29" Type="http://schemas.openxmlformats.org/officeDocument/2006/relationships/hyperlink" Target="about:steplinkto4%2044%202:44" TargetMode="External"/><Relationship Id="rId11" Type="http://schemas.openxmlformats.org/officeDocument/2006/relationships/hyperlink" Target="qvb://QVB/1441921/1748" TargetMode="External"/><Relationship Id="rId24" Type="http://schemas.openxmlformats.org/officeDocument/2006/relationships/hyperlink" Target="qvb://QVB/1441921/3040" TargetMode="External"/><Relationship Id="rId32" Type="http://schemas.openxmlformats.org/officeDocument/2006/relationships/hyperlink" Target="qvb://QVB/1441921/3345" TargetMode="External"/><Relationship Id="rId37" Type="http://schemas.openxmlformats.org/officeDocument/2006/relationships/hyperlink" Target="qvb://QVB/1441921/5274" TargetMode="External"/><Relationship Id="rId40" Type="http://schemas.openxmlformats.org/officeDocument/2006/relationships/hyperlink" Target="about:steplinkto4%2046%201:9" TargetMode="External"/><Relationship Id="rId45" Type="http://schemas.openxmlformats.org/officeDocument/2006/relationships/hyperlink" Target="about:steplinkto4%2047%2013:14" TargetMode="External"/><Relationship Id="rId53" Type="http://schemas.openxmlformats.org/officeDocument/2006/relationships/hyperlink" Target="qvb://QVB/1441921/1385" TargetMode="External"/><Relationship Id="rId58" Type="http://schemas.openxmlformats.org/officeDocument/2006/relationships/hyperlink" Target="about:steplinkto4%2046%2010:17%202" TargetMode="External"/><Relationship Id="rId66" Type="http://schemas.openxmlformats.org/officeDocument/2006/relationships/hyperlink" Target="about:steplinkto4%2050%203:10" TargetMode="External"/><Relationship Id="rId74" Type="http://schemas.openxmlformats.org/officeDocument/2006/relationships/hyperlink" Target="about:steplinkto4%2050%202:9-50%202:11" TargetMode="External"/><Relationship Id="rId79" Type="http://schemas.openxmlformats.org/officeDocument/2006/relationships/hyperlink" Target="qvb://QVB/1441921/7414" TargetMode="External"/><Relationship Id="rId87" Type="http://schemas.openxmlformats.org/officeDocument/2006/relationships/hyperlink" Target="qvb://QVB/1441921/590" TargetMode="External"/><Relationship Id="rId5" Type="http://schemas.openxmlformats.org/officeDocument/2006/relationships/hyperlink" Target="about:steplinkto4%2058%208:6-58%208:10" TargetMode="External"/><Relationship Id="rId61" Type="http://schemas.openxmlformats.org/officeDocument/2006/relationships/hyperlink" Target="qvb://QVB/1441921/7966" TargetMode="External"/><Relationship Id="rId82" Type="http://schemas.openxmlformats.org/officeDocument/2006/relationships/hyperlink" Target="about:steplinkto4%2047%209:13" TargetMode="External"/><Relationship Id="rId90" Type="http://schemas.openxmlformats.org/officeDocument/2006/relationships/hyperlink" Target="qvb://QVB/1441921/6651" TargetMode="External"/><Relationship Id="rId95" Type="http://schemas.openxmlformats.org/officeDocument/2006/relationships/hyperlink" Target="qvb://QVB/1441921/6756" TargetMode="External"/><Relationship Id="rId19" Type="http://schemas.openxmlformats.org/officeDocument/2006/relationships/hyperlink" Target="qvb://QVB/1441921/5217" TargetMode="External"/><Relationship Id="rId14" Type="http://schemas.openxmlformats.org/officeDocument/2006/relationships/hyperlink" Target="about:steplinkto4%202%2026:6" TargetMode="External"/><Relationship Id="rId22" Type="http://schemas.openxmlformats.org/officeDocument/2006/relationships/hyperlink" Target="qvb://QVB/1441921/4207" TargetMode="External"/><Relationship Id="rId27" Type="http://schemas.openxmlformats.org/officeDocument/2006/relationships/hyperlink" Target="qvb://QVB/1441921/4795" TargetMode="External"/><Relationship Id="rId30" Type="http://schemas.openxmlformats.org/officeDocument/2006/relationships/hyperlink" Target="qvb://QVB/1441921/6435" TargetMode="External"/><Relationship Id="rId35" Type="http://schemas.openxmlformats.org/officeDocument/2006/relationships/hyperlink" Target="qvb://QVB/1441921/3025" TargetMode="External"/><Relationship Id="rId43" Type="http://schemas.openxmlformats.org/officeDocument/2006/relationships/hyperlink" Target="qvb://QVB/1441921/6904" TargetMode="External"/><Relationship Id="rId48" Type="http://schemas.openxmlformats.org/officeDocument/2006/relationships/hyperlink" Target="qvb://QVB/1441921/5286" TargetMode="External"/><Relationship Id="rId56" Type="http://schemas.openxmlformats.org/officeDocument/2006/relationships/hyperlink" Target="about:steplinkto4%2046%2010:19-46%2010:21" TargetMode="External"/><Relationship Id="rId64" Type="http://schemas.openxmlformats.org/officeDocument/2006/relationships/hyperlink" Target="about:steplinkto4%2046%2011:20%209" TargetMode="External"/><Relationship Id="rId69" Type="http://schemas.openxmlformats.org/officeDocument/2006/relationships/hyperlink" Target="qvb://QVB/1441921/2049" TargetMode="External"/><Relationship Id="rId77" Type="http://schemas.openxmlformats.org/officeDocument/2006/relationships/hyperlink" Target="about:steplinkto4%2048%206:6" TargetMode="External"/><Relationship Id="rId8" Type="http://schemas.openxmlformats.org/officeDocument/2006/relationships/hyperlink" Target="steplinkto4%2050%201:3-50%201:6" TargetMode="External"/><Relationship Id="rId51" Type="http://schemas.openxmlformats.org/officeDocument/2006/relationships/hyperlink" Target="qvb://QVB/1441921/1366" TargetMode="External"/><Relationship Id="rId72" Type="http://schemas.openxmlformats.org/officeDocument/2006/relationships/hyperlink" Target="about:steplinkto4%2047%204:7-47%204:12" TargetMode="External"/><Relationship Id="rId80" Type="http://schemas.openxmlformats.org/officeDocument/2006/relationships/hyperlink" Target="about:steplinkto4%2045%2015:26" TargetMode="External"/><Relationship Id="rId85" Type="http://schemas.openxmlformats.org/officeDocument/2006/relationships/hyperlink" Target="qvb://QVB/1441921/3192" TargetMode="External"/><Relationship Id="rId93" Type="http://schemas.openxmlformats.org/officeDocument/2006/relationships/hyperlink" Target="about:steplinkto4%2048%202:1-48%202:10" TargetMode="External"/><Relationship Id="rId3" Type="http://schemas.openxmlformats.org/officeDocument/2006/relationships/hyperlink" Target="about:steplinkto4%2060%202:9" TargetMode="External"/><Relationship Id="rId12" Type="http://schemas.openxmlformats.org/officeDocument/2006/relationships/hyperlink" Target="qvb://QVB/1441921/3709" TargetMode="External"/><Relationship Id="rId17" Type="http://schemas.openxmlformats.org/officeDocument/2006/relationships/hyperlink" Target="about:steplinkto4%2039%202:14" TargetMode="External"/><Relationship Id="rId25" Type="http://schemas.openxmlformats.org/officeDocument/2006/relationships/hyperlink" Target="about:steplinkto4%2073%2042:3" TargetMode="External"/><Relationship Id="rId33" Type="http://schemas.openxmlformats.org/officeDocument/2006/relationships/hyperlink" Target="qvb://QVB/1441921/4645" TargetMode="External"/><Relationship Id="rId38" Type="http://schemas.openxmlformats.org/officeDocument/2006/relationships/hyperlink" Target="qvb://QVB/1441921/7441" TargetMode="External"/><Relationship Id="rId46" Type="http://schemas.openxmlformats.org/officeDocument/2006/relationships/hyperlink" Target="qvb://QVB/1441921/8609" TargetMode="External"/><Relationship Id="rId59" Type="http://schemas.openxmlformats.org/officeDocument/2006/relationships/hyperlink" Target="qvb://QVB/1441921/1959" TargetMode="External"/><Relationship Id="rId67" Type="http://schemas.openxmlformats.org/officeDocument/2006/relationships/hyperlink" Target="about:steplinkto4%2051%201:24" TargetMode="External"/><Relationship Id="rId20" Type="http://schemas.openxmlformats.org/officeDocument/2006/relationships/hyperlink" Target="qvb://QVB/1441921/7521" TargetMode="External"/><Relationship Id="rId41" Type="http://schemas.openxmlformats.org/officeDocument/2006/relationships/hyperlink" Target="about:steplinkto4%2046%209:23" TargetMode="External"/><Relationship Id="rId54" Type="http://schemas.openxmlformats.org/officeDocument/2006/relationships/hyperlink" Target="about:steplinkto4%2046%2010:16" TargetMode="External"/><Relationship Id="rId62" Type="http://schemas.openxmlformats.org/officeDocument/2006/relationships/hyperlink" Target="about:steplinkto4%2046%2011:17-46%2011:18" TargetMode="External"/><Relationship Id="rId70" Type="http://schemas.openxmlformats.org/officeDocument/2006/relationships/hyperlink" Target="about:steplinkto4%2050%202:5-50%202:8" TargetMode="External"/><Relationship Id="rId75" Type="http://schemas.openxmlformats.org/officeDocument/2006/relationships/hyperlink" Target="about:steplinkto4%2045%208:17" TargetMode="External"/><Relationship Id="rId83" Type="http://schemas.openxmlformats.org/officeDocument/2006/relationships/hyperlink" Target="qvb://QVB/1441921/3250" TargetMode="External"/><Relationship Id="rId88" Type="http://schemas.openxmlformats.org/officeDocument/2006/relationships/hyperlink" Target="qvb://QVB/1441921/1774" TargetMode="External"/><Relationship Id="rId91" Type="http://schemas.openxmlformats.org/officeDocument/2006/relationships/hyperlink" Target="qvb://QVB/1441921/4741" TargetMode="External"/><Relationship Id="rId96" Type="http://schemas.openxmlformats.org/officeDocument/2006/relationships/hyperlink" Target="about:steplinkto4%2062%201:3" TargetMode="External"/><Relationship Id="rId1" Type="http://schemas.openxmlformats.org/officeDocument/2006/relationships/notesMaster" Target="../notesMasters/notesMaster1.xml"/><Relationship Id="rId6" Type="http://schemas.openxmlformats.org/officeDocument/2006/relationships/hyperlink" Target="steplinkto4%2043%2013:34-43%2013:35" TargetMode="External"/><Relationship Id="rId15" Type="http://schemas.openxmlformats.org/officeDocument/2006/relationships/hyperlink" Target="about:steplinkto4%2021%209:4" TargetMode="External"/><Relationship Id="rId23" Type="http://schemas.openxmlformats.org/officeDocument/2006/relationships/hyperlink" Target="qvb://QVB/1441921/556" TargetMode="External"/><Relationship Id="rId28" Type="http://schemas.openxmlformats.org/officeDocument/2006/relationships/hyperlink" Target="qvb://QVB/1441921/6970" TargetMode="External"/><Relationship Id="rId36" Type="http://schemas.openxmlformats.org/officeDocument/2006/relationships/hyperlink" Target="qvb://QVB/1441921/6551" TargetMode="External"/><Relationship Id="rId49" Type="http://schemas.openxmlformats.org/officeDocument/2006/relationships/hyperlink" Target="qvb://QVB/1441921/1891" TargetMode="External"/><Relationship Id="rId57" Type="http://schemas.openxmlformats.org/officeDocument/2006/relationships/hyperlink" Target="qvb://QVB/1441921/1382" TargetMode="External"/><Relationship Id="rId10" Type="http://schemas.openxmlformats.org/officeDocument/2006/relationships/hyperlink" Target="qvb://QVB/1441921/1753" TargetMode="External"/><Relationship Id="rId31" Type="http://schemas.openxmlformats.org/officeDocument/2006/relationships/hyperlink" Target="qvb://QVB/1441921/3317" TargetMode="External"/><Relationship Id="rId44" Type="http://schemas.openxmlformats.org/officeDocument/2006/relationships/hyperlink" Target="qvb://QVB/1441921/3933" TargetMode="External"/><Relationship Id="rId52" Type="http://schemas.openxmlformats.org/officeDocument/2006/relationships/hyperlink" Target="qvb://QVB/1441921/1446" TargetMode="External"/><Relationship Id="rId60" Type="http://schemas.openxmlformats.org/officeDocument/2006/relationships/hyperlink" Target="qvb://QVB/1441921/1484" TargetMode="External"/><Relationship Id="rId65" Type="http://schemas.openxmlformats.org/officeDocument/2006/relationships/hyperlink" Target="qvb://QVB/1441921/8139" TargetMode="External"/><Relationship Id="rId73" Type="http://schemas.openxmlformats.org/officeDocument/2006/relationships/hyperlink" Target="qvb://QVB/1441921/3288" TargetMode="External"/><Relationship Id="rId78" Type="http://schemas.openxmlformats.org/officeDocument/2006/relationships/hyperlink" Target="qvb://QVB/1441921/4612" TargetMode="External"/><Relationship Id="rId81" Type="http://schemas.openxmlformats.org/officeDocument/2006/relationships/hyperlink" Target="about:steplinkto4%2047%208:4" TargetMode="External"/><Relationship Id="rId86" Type="http://schemas.openxmlformats.org/officeDocument/2006/relationships/hyperlink" Target="qvb://QVB/1441921/3363" TargetMode="External"/><Relationship Id="rId94" Type="http://schemas.openxmlformats.org/officeDocument/2006/relationships/hyperlink" Target="about:steplinkto4%2044%2015:1-44%2015:41" TargetMode="External"/><Relationship Id="rId4" Type="http://schemas.openxmlformats.org/officeDocument/2006/relationships/hyperlink" Target="about:steplinkto4%2041%2016:16" TargetMode="External"/><Relationship Id="rId9" Type="http://schemas.openxmlformats.org/officeDocument/2006/relationships/hyperlink" Target="qvb://QVB/1441921/1394" TargetMode="External"/><Relationship Id="rId13" Type="http://schemas.openxmlformats.org/officeDocument/2006/relationships/hyperlink" Target="about:steplinkto4%2020%2021:9" TargetMode="External"/><Relationship Id="rId18" Type="http://schemas.openxmlformats.org/officeDocument/2006/relationships/hyperlink" Target="qvb://QVB/1441921/6694" TargetMode="External"/><Relationship Id="rId39" Type="http://schemas.openxmlformats.org/officeDocument/2006/relationships/hyperlink" Target="qvb://QVB/1441921/2819" TargetMode="External"/></Relationships>
</file>

<file path=ppt/notesSlides/_rels/notesSlide3.xml.rels><?xml version="1.0" encoding="UTF-8" standalone="yes"?>
<Relationships xmlns="http://schemas.openxmlformats.org/package/2006/relationships"><Relationship Id="rId8" Type="http://schemas.openxmlformats.org/officeDocument/2006/relationships/hyperlink" Target="about:steplinkto4%2046%2012:4-46%2012:11" TargetMode="External"/><Relationship Id="rId3" Type="http://schemas.openxmlformats.org/officeDocument/2006/relationships/hyperlink" Target="about:steplinkto4%2046%2011:1-46%2011:3" TargetMode="External"/><Relationship Id="rId7" Type="http://schemas.openxmlformats.org/officeDocument/2006/relationships/hyperlink" Target="about:steplinkto4%2045%2012:6" TargetMode="External"/><Relationship Id="rId2" Type="http://schemas.openxmlformats.org/officeDocument/2006/relationships/slide" Target="../slides/slide4.xml"/><Relationship Id="rId1" Type="http://schemas.openxmlformats.org/officeDocument/2006/relationships/notesMaster" Target="../notesMasters/notesMaster1.xml"/><Relationship Id="rId6" Type="http://schemas.openxmlformats.org/officeDocument/2006/relationships/hyperlink" Target="about:steplinkto4%2045%2010:2-45%2010:3" TargetMode="External"/><Relationship Id="rId5" Type="http://schemas.openxmlformats.org/officeDocument/2006/relationships/hyperlink" Target="about:steplinkto4%2060%202:11" TargetMode="External"/><Relationship Id="rId10" Type="http://schemas.openxmlformats.org/officeDocument/2006/relationships/hyperlink" Target="about:steplinkto4%2058%202:4" TargetMode="External"/><Relationship Id="rId4" Type="http://schemas.openxmlformats.org/officeDocument/2006/relationships/hyperlink" Target="about:steplinkto4%2052%205:22" TargetMode="External"/><Relationship Id="rId9" Type="http://schemas.openxmlformats.org/officeDocument/2006/relationships/hyperlink" Target="about:steplinkto4%2046%2014:1"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902FE0C-308E-4661-8110-5D15FF3F099E}"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457200" lvl="0" indent="-457200" algn="l">
              <a:buClr>
                <a:schemeClr val="tx1"/>
              </a:buClr>
              <a:buSzPct val="110000"/>
              <a:buFont typeface="+mj-lt"/>
              <a:buAutoNum type="arabicPeriod"/>
            </a:pPr>
            <a:r>
              <a:rPr lang="en-US" sz="2000" dirty="0" smtClean="0"/>
              <a:t>We believe that a visible church of Christ is a congregation of  baptized believers associated by:  </a:t>
            </a:r>
            <a:r>
              <a:rPr lang="en-US" sz="2000" dirty="0" smtClean="0">
                <a:hlinkClick r:id="rId3"/>
              </a:rPr>
              <a:t>1 Peter 2:9</a:t>
            </a:r>
            <a:r>
              <a:rPr lang="en-US" sz="2000" dirty="0" smtClean="0"/>
              <a:t>; </a:t>
            </a:r>
            <a:r>
              <a:rPr lang="en-US" sz="2000" dirty="0" smtClean="0">
                <a:hlinkClick r:id="rId4"/>
              </a:rPr>
              <a:t>Mark 16:16</a:t>
            </a:r>
            <a:r>
              <a:rPr lang="en-US" sz="2000" dirty="0" smtClean="0"/>
              <a:t>; </a:t>
            </a:r>
          </a:p>
          <a:p>
            <a:pPr marL="800100" lvl="1" indent="-342900" algn="l">
              <a:buClr>
                <a:schemeClr val="tx1"/>
              </a:buClr>
              <a:buSzPct val="110000"/>
              <a:buFont typeface="+mj-lt"/>
              <a:buAutoNum type="alphaUcPeriod"/>
            </a:pPr>
            <a:r>
              <a:rPr lang="en-US" sz="2000" dirty="0" smtClean="0"/>
              <a:t>covenant in the faith  (</a:t>
            </a:r>
            <a:r>
              <a:rPr lang="en-US" sz="2000" u="sng" dirty="0" smtClean="0">
                <a:hlinkClick r:id="rId5"/>
              </a:rPr>
              <a:t>Hebrews 8:6-10</a:t>
            </a:r>
            <a:r>
              <a:rPr lang="en-US" sz="2000" dirty="0" smtClean="0"/>
              <a:t>)</a:t>
            </a:r>
          </a:p>
          <a:p>
            <a:pPr lvl="2" algn="l"/>
            <a:r>
              <a:rPr lang="en-US" sz="2000" dirty="0" smtClean="0"/>
              <a:t>Covenant theology is a system of interpreting the Scriptures on the basis of two covenants: the covenant of works and the covenant of grace. Some covenant theologians specify three covenants: works, redemption, and grace. Covenant theology teaches that God initially made a covenant of works with Adam, promising eternal life for obedience and death for disobedience. Adam failed, and death entered the human race. God, however, moved to resolve man’s dilemma by entering into a covenant of grace through which the problem of sin and death would be overcome. Christ is the ultimate mediator of God’s covenant of grace.</a:t>
            </a:r>
          </a:p>
          <a:p>
            <a:pPr marL="800100" lvl="1" indent="-342900" algn="l">
              <a:buClr>
                <a:schemeClr val="tx1"/>
              </a:buClr>
              <a:buSzPct val="110000"/>
              <a:buFont typeface="+mj-lt"/>
              <a:buAutoNum type="alphaUcPeriod"/>
            </a:pPr>
            <a:r>
              <a:rPr lang="en-US" sz="2000" dirty="0" smtClean="0"/>
              <a:t>and fellowship  of the gospel; </a:t>
            </a:r>
            <a:r>
              <a:rPr lang="en-US" sz="2000" dirty="0" smtClean="0">
                <a:hlinkClick r:id="rId6"/>
              </a:rPr>
              <a:t>John 13:34-35</a:t>
            </a:r>
            <a:r>
              <a:rPr lang="en-US" sz="2000" dirty="0" smtClean="0"/>
              <a:t>;  </a:t>
            </a:r>
            <a:r>
              <a:rPr lang="en-US" sz="2000" dirty="0" smtClean="0">
                <a:hlinkClick r:id="rId7"/>
              </a:rPr>
              <a:t>Acts 2:42</a:t>
            </a:r>
            <a:r>
              <a:rPr lang="en-US" sz="2000" dirty="0" smtClean="0"/>
              <a:t>; </a:t>
            </a:r>
            <a:r>
              <a:rPr lang="en-US" sz="2000" dirty="0" smtClean="0">
                <a:hlinkClick r:id="rId8"/>
              </a:rPr>
              <a:t>Philippians 1:3-6</a:t>
            </a:r>
            <a:r>
              <a:rPr lang="en-US" sz="2000" dirty="0" smtClean="0"/>
              <a:t>; </a:t>
            </a:r>
            <a:r>
              <a:rPr lang="en-US" sz="2000" dirty="0" smtClean="0">
                <a:hlinkClick r:id="rId8"/>
              </a:rPr>
              <a:t>1 John 1:6-7</a:t>
            </a:r>
            <a:endParaRPr lang="en-US" sz="2000" u="sng" dirty="0" smtClean="0"/>
          </a:p>
          <a:p>
            <a:pPr marL="800100" lvl="1" indent="-342900" algn="l">
              <a:buClr>
                <a:schemeClr val="tx1"/>
              </a:buClr>
              <a:buSzPct val="110000"/>
              <a:buFont typeface="+mj-lt"/>
              <a:buAutoNum type="alphaUcPeriod"/>
            </a:pPr>
            <a:endParaRPr lang="en-US" sz="2000" dirty="0" smtClean="0"/>
          </a:p>
          <a:p>
            <a:r>
              <a:rPr lang="en-US" sz="2000" dirty="0" smtClean="0"/>
              <a:t>  </a:t>
            </a:r>
            <a:r>
              <a:rPr lang="en-US" sz="1200" b="1" kern="1200" dirty="0" smtClean="0">
                <a:solidFill>
                  <a:schemeClr val="tx1"/>
                </a:solidFill>
                <a:latin typeface="+mn-lt"/>
                <a:ea typeface="+mn-ea"/>
                <a:cs typeface="+mn-cs"/>
              </a:rPr>
              <a:t>FELLOWSHIP</a:t>
            </a:r>
            <a:r>
              <a:rPr lang="en-US" sz="1200" kern="1200" dirty="0" smtClean="0">
                <a:solidFill>
                  <a:schemeClr val="tx1"/>
                </a:solidFill>
                <a:latin typeface="+mn-lt"/>
                <a:ea typeface="+mn-ea"/>
                <a:cs typeface="+mn-cs"/>
              </a:rPr>
              <a:t> The </a:t>
            </a:r>
            <a:r>
              <a:rPr lang="en-US" sz="1200" kern="1200" dirty="0" smtClean="0">
                <a:solidFill>
                  <a:schemeClr val="tx1"/>
                </a:solidFill>
                <a:latin typeface="+mn-lt"/>
                <a:ea typeface="+mn-ea"/>
                <a:cs typeface="+mn-cs"/>
                <a:hlinkClick r:id="rId9"/>
              </a:rPr>
              <a:t>bond</a:t>
            </a:r>
            <a:r>
              <a:rPr lang="en-US" sz="1200" kern="1200" dirty="0" smtClean="0">
                <a:solidFill>
                  <a:schemeClr val="tx1"/>
                </a:solidFill>
                <a:latin typeface="+mn-lt"/>
                <a:ea typeface="+mn-ea"/>
                <a:cs typeface="+mn-cs"/>
              </a:rPr>
              <a:t> of common purpose and devotion that binds </a:t>
            </a:r>
            <a:r>
              <a:rPr lang="en-US" sz="1200" kern="1200" dirty="0" smtClean="0">
                <a:solidFill>
                  <a:schemeClr val="tx1"/>
                </a:solidFill>
                <a:latin typeface="+mn-lt"/>
                <a:ea typeface="+mn-ea"/>
                <a:cs typeface="+mn-cs"/>
                <a:hlinkClick r:id="rId10"/>
              </a:rPr>
              <a:t>Christians</a:t>
            </a:r>
            <a:r>
              <a:rPr lang="en-US" sz="1200" kern="1200" dirty="0" smtClean="0">
                <a:solidFill>
                  <a:schemeClr val="tx1"/>
                </a:solidFill>
                <a:latin typeface="+mn-lt"/>
                <a:ea typeface="+mn-ea"/>
                <a:cs typeface="+mn-cs"/>
              </a:rPr>
              <a:t> together and to </a:t>
            </a:r>
            <a:r>
              <a:rPr lang="en-US" sz="1200" kern="1200" dirty="0" smtClean="0">
                <a:solidFill>
                  <a:schemeClr val="tx1"/>
                </a:solidFill>
                <a:latin typeface="+mn-lt"/>
                <a:ea typeface="+mn-ea"/>
                <a:cs typeface="+mn-cs"/>
                <a:hlinkClick r:id="rId11"/>
              </a:rPr>
              <a:t>Christ</a:t>
            </a:r>
            <a:r>
              <a:rPr lang="en-US" sz="1200" kern="1200" dirty="0" smtClean="0">
                <a:solidFill>
                  <a:schemeClr val="tx1"/>
                </a:solidFill>
                <a:latin typeface="+mn-lt"/>
                <a:ea typeface="+mn-ea"/>
                <a:cs typeface="+mn-cs"/>
              </a:rPr>
              <a:t>. “Fellowship” is the English translation of words from the </a:t>
            </a:r>
            <a:r>
              <a:rPr lang="en-US" sz="1200" kern="1200" dirty="0" smtClean="0">
                <a:solidFill>
                  <a:schemeClr val="tx1"/>
                </a:solidFill>
                <a:latin typeface="+mn-lt"/>
                <a:ea typeface="+mn-ea"/>
                <a:cs typeface="+mn-cs"/>
                <a:hlinkClick r:id="rId12"/>
              </a:rPr>
              <a:t>Hebrew</a:t>
            </a:r>
            <a:r>
              <a:rPr lang="en-US" sz="1200" kern="1200" dirty="0" smtClean="0">
                <a:solidFill>
                  <a:schemeClr val="tx1"/>
                </a:solidFill>
                <a:latin typeface="+mn-lt"/>
                <a:ea typeface="+mn-ea"/>
                <a:cs typeface="+mn-cs"/>
              </a:rPr>
              <a:t> stem </a:t>
            </a:r>
            <a:r>
              <a:rPr lang="en-US" sz="1200" i="1" kern="1200" dirty="0" err="1" smtClean="0">
                <a:solidFill>
                  <a:schemeClr val="tx1"/>
                </a:solidFill>
                <a:latin typeface="+mn-lt"/>
                <a:ea typeface="+mn-ea"/>
                <a:cs typeface="+mn-cs"/>
              </a:rPr>
              <a:t>hbr</a:t>
            </a:r>
            <a:r>
              <a:rPr lang="en-US" sz="1200" kern="1200" dirty="0" smtClean="0">
                <a:solidFill>
                  <a:schemeClr val="tx1"/>
                </a:solidFill>
                <a:latin typeface="+mn-lt"/>
                <a:ea typeface="+mn-ea"/>
                <a:cs typeface="+mn-cs"/>
              </a:rPr>
              <a:t> and the Greek stem </a:t>
            </a:r>
            <a:r>
              <a:rPr lang="en-US" sz="1200" i="1" kern="1200" dirty="0" err="1" smtClean="0">
                <a:solidFill>
                  <a:schemeClr val="tx1"/>
                </a:solidFill>
                <a:latin typeface="+mn-lt"/>
                <a:ea typeface="+mn-ea"/>
                <a:cs typeface="+mn-cs"/>
              </a:rPr>
              <a:t>koin</a:t>
            </a:r>
            <a:r>
              <a:rPr lang="en-US" sz="1200" i="1"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The Hebrew </a:t>
            </a:r>
            <a:r>
              <a:rPr lang="en-US" sz="1200" i="1" kern="1200" dirty="0" err="1" smtClean="0">
                <a:solidFill>
                  <a:schemeClr val="tx1"/>
                </a:solidFill>
                <a:latin typeface="+mn-lt"/>
                <a:ea typeface="+mn-ea"/>
                <a:cs typeface="+mn-cs"/>
              </a:rPr>
              <a:t>hbr</a:t>
            </a:r>
            <a:r>
              <a:rPr lang="en-US" sz="1200" kern="1200" dirty="0" smtClean="0">
                <a:solidFill>
                  <a:schemeClr val="tx1"/>
                </a:solidFill>
                <a:latin typeface="+mn-lt"/>
                <a:ea typeface="+mn-ea"/>
                <a:cs typeface="+mn-cs"/>
              </a:rPr>
              <a:t> was used to express ideas such as common or shared house (</a:t>
            </a:r>
            <a:r>
              <a:rPr lang="en-US" sz="1200" kern="1200" dirty="0" smtClean="0">
                <a:solidFill>
                  <a:schemeClr val="tx1"/>
                </a:solidFill>
                <a:latin typeface="+mn-lt"/>
                <a:ea typeface="+mn-ea"/>
                <a:cs typeface="+mn-cs"/>
                <a:hlinkClick r:id="rId13"/>
              </a:rPr>
              <a:t>Prov. 21:9</a:t>
            </a:r>
            <a:r>
              <a:rPr lang="en-US" sz="1200" kern="1200" dirty="0" smtClean="0">
                <a:solidFill>
                  <a:schemeClr val="tx1"/>
                </a:solidFill>
                <a:latin typeface="+mn-lt"/>
                <a:ea typeface="+mn-ea"/>
                <a:cs typeface="+mn-cs"/>
              </a:rPr>
              <a:t>), “binding” or “joining” (</a:t>
            </a:r>
            <a:r>
              <a:rPr lang="en-US" sz="1200" kern="1200" dirty="0" smtClean="0">
                <a:solidFill>
                  <a:schemeClr val="tx1"/>
                </a:solidFill>
                <a:latin typeface="+mn-lt"/>
                <a:ea typeface="+mn-ea"/>
                <a:cs typeface="+mn-cs"/>
                <a:hlinkClick r:id="rId14"/>
              </a:rPr>
              <a:t>Ex. 26:6</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hlinkClick r:id="rId15"/>
              </a:rPr>
              <a:t>Eccl. 9:4</a:t>
            </a:r>
            <a:r>
              <a:rPr lang="en-US" sz="1200" kern="1200" dirty="0" smtClean="0">
                <a:solidFill>
                  <a:schemeClr val="tx1"/>
                </a:solidFill>
                <a:latin typeface="+mn-lt"/>
                <a:ea typeface="+mn-ea"/>
                <a:cs typeface="+mn-cs"/>
              </a:rPr>
              <a:t>), companion (</a:t>
            </a:r>
            <a:r>
              <a:rPr lang="en-US" sz="1200" kern="1200" dirty="0" smtClean="0">
                <a:solidFill>
                  <a:schemeClr val="tx1"/>
                </a:solidFill>
                <a:latin typeface="+mn-lt"/>
                <a:ea typeface="+mn-ea"/>
                <a:cs typeface="+mn-cs"/>
                <a:hlinkClick r:id="rId16"/>
              </a:rPr>
              <a:t>Eccl. 4:10</a:t>
            </a:r>
            <a:r>
              <a:rPr lang="en-US" sz="1200" kern="1200" dirty="0" smtClean="0">
                <a:solidFill>
                  <a:schemeClr val="tx1"/>
                </a:solidFill>
                <a:latin typeface="+mn-lt"/>
                <a:ea typeface="+mn-ea"/>
                <a:cs typeface="+mn-cs"/>
              </a:rPr>
              <a:t>), and even a wife as a companion (</a:t>
            </a:r>
            <a:r>
              <a:rPr lang="en-US" sz="1200" kern="1200" dirty="0" smtClean="0">
                <a:solidFill>
                  <a:schemeClr val="tx1"/>
                </a:solidFill>
                <a:latin typeface="+mn-lt"/>
                <a:ea typeface="+mn-ea"/>
                <a:cs typeface="+mn-cs"/>
                <a:hlinkClick r:id="rId17"/>
              </a:rPr>
              <a:t>Mal. 2:14</a:t>
            </a:r>
            <a:r>
              <a:rPr lang="en-US" sz="120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Haber</a:t>
            </a:r>
            <a:r>
              <a:rPr lang="en-US" sz="1200" kern="1200" dirty="0" smtClean="0">
                <a:solidFill>
                  <a:schemeClr val="tx1"/>
                </a:solidFill>
                <a:latin typeface="+mn-lt"/>
                <a:ea typeface="+mn-ea"/>
                <a:cs typeface="+mn-cs"/>
              </a:rPr>
              <a:t> was used for a member of a Pharisaic society. </a:t>
            </a:r>
            <a:r>
              <a:rPr lang="en-US" sz="1200" kern="1200" dirty="0" smtClean="0">
                <a:solidFill>
                  <a:schemeClr val="tx1"/>
                </a:solidFill>
                <a:latin typeface="+mn-lt"/>
                <a:ea typeface="+mn-ea"/>
                <a:cs typeface="+mn-cs"/>
                <a:hlinkClick r:id="rId18"/>
              </a:rPr>
              <a:t>Pharisees</a:t>
            </a:r>
            <a:r>
              <a:rPr lang="en-US" sz="1200" kern="1200" dirty="0" smtClean="0">
                <a:solidFill>
                  <a:schemeClr val="tx1"/>
                </a:solidFill>
                <a:latin typeface="+mn-lt"/>
                <a:ea typeface="+mn-ea"/>
                <a:cs typeface="+mn-cs"/>
              </a:rPr>
              <a:t> tended to form very close associations with one another in social, religious, and even business affairs. A most important dimension in the </a:t>
            </a:r>
            <a:r>
              <a:rPr lang="en-US" sz="1200" kern="1200" dirty="0" smtClean="0">
                <a:solidFill>
                  <a:schemeClr val="tx1"/>
                </a:solidFill>
                <a:latin typeface="+mn-lt"/>
                <a:ea typeface="+mn-ea"/>
                <a:cs typeface="+mn-cs"/>
                <a:hlinkClick r:id="rId19"/>
              </a:rPr>
              <a:t>life</a:t>
            </a:r>
            <a:r>
              <a:rPr lang="en-US" sz="1200" kern="1200" dirty="0" smtClean="0">
                <a:solidFill>
                  <a:schemeClr val="tx1"/>
                </a:solidFill>
                <a:latin typeface="+mn-lt"/>
                <a:ea typeface="+mn-ea"/>
                <a:cs typeface="+mn-cs"/>
              </a:rPr>
              <a:t> of these </a:t>
            </a:r>
            <a:r>
              <a:rPr lang="en-US" sz="1200" i="1" kern="1200" dirty="0" err="1" smtClean="0">
                <a:solidFill>
                  <a:schemeClr val="tx1"/>
                </a:solidFill>
                <a:latin typeface="+mn-lt"/>
                <a:ea typeface="+mn-ea"/>
                <a:cs typeface="+mn-cs"/>
              </a:rPr>
              <a:t>heberim</a:t>
            </a:r>
            <a:r>
              <a:rPr lang="en-US" sz="1200" kern="1200" dirty="0" smtClean="0">
                <a:solidFill>
                  <a:schemeClr val="tx1"/>
                </a:solidFill>
                <a:latin typeface="+mn-lt"/>
                <a:ea typeface="+mn-ea"/>
                <a:cs typeface="+mn-cs"/>
              </a:rPr>
              <a:t> was a sharing together in the study of </a:t>
            </a:r>
            <a:r>
              <a:rPr lang="en-US" sz="1200" kern="1200" dirty="0" smtClean="0">
                <a:solidFill>
                  <a:schemeClr val="tx1"/>
                </a:solidFill>
                <a:latin typeface="+mn-lt"/>
                <a:ea typeface="+mn-ea"/>
                <a:cs typeface="+mn-cs"/>
                <a:hlinkClick r:id="rId20"/>
              </a:rPr>
              <a:t>Scripture</a:t>
            </a:r>
            <a:r>
              <a:rPr lang="en-US" sz="1200" kern="1200" dirty="0" smtClean="0">
                <a:solidFill>
                  <a:schemeClr val="tx1"/>
                </a:solidFill>
                <a:latin typeface="+mn-lt"/>
                <a:ea typeface="+mn-ea"/>
                <a:cs typeface="+mn-cs"/>
              </a:rPr>
              <a:t> and </a:t>
            </a:r>
            <a:r>
              <a:rPr lang="en-US" sz="1200" kern="1200" dirty="0" smtClean="0">
                <a:solidFill>
                  <a:schemeClr val="tx1"/>
                </a:solidFill>
                <a:latin typeface="+mn-lt"/>
                <a:ea typeface="+mn-ea"/>
                <a:cs typeface="+mn-cs"/>
                <a:hlinkClick r:id="rId21"/>
              </a:rPr>
              <a:t>law</a:t>
            </a:r>
            <a:r>
              <a:rPr lang="en-US" sz="1200" kern="1200" dirty="0" smtClean="0">
                <a:solidFill>
                  <a:schemeClr val="tx1"/>
                </a:solidFill>
                <a:latin typeface="+mn-lt"/>
                <a:ea typeface="+mn-ea"/>
                <a:cs typeface="+mn-cs"/>
              </a:rPr>
              <a:t>, and table fellowship.</a:t>
            </a:r>
            <a:endParaRPr lang="en-US" sz="2000" dirty="0" smtClean="0"/>
          </a:p>
          <a:p>
            <a:r>
              <a:rPr lang="en-US" sz="1200" kern="1200" dirty="0" smtClean="0">
                <a:solidFill>
                  <a:schemeClr val="tx1"/>
                </a:solidFill>
                <a:latin typeface="+mn-lt"/>
                <a:ea typeface="+mn-ea"/>
                <a:cs typeface="+mn-cs"/>
              </a:rPr>
              <a:t>The Greek stem </a:t>
            </a:r>
            <a:r>
              <a:rPr lang="en-US" sz="1200" i="1" kern="1200" dirty="0" err="1" smtClean="0">
                <a:solidFill>
                  <a:schemeClr val="tx1"/>
                </a:solidFill>
                <a:latin typeface="+mn-lt"/>
                <a:ea typeface="+mn-ea"/>
                <a:cs typeface="+mn-cs"/>
              </a:rPr>
              <a:t>koin</a:t>
            </a:r>
            <a:r>
              <a:rPr lang="en-US" sz="1200" i="1"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has a base meaning of “common,” out of which a number of shades of meaning emerge. For example, in Jewish literature produced during the </a:t>
            </a:r>
            <a:r>
              <a:rPr lang="en-US" sz="1200" kern="1200" dirty="0" err="1" smtClean="0">
                <a:solidFill>
                  <a:schemeClr val="tx1"/>
                </a:solidFill>
                <a:latin typeface="+mn-lt"/>
                <a:ea typeface="+mn-ea"/>
                <a:cs typeface="+mn-cs"/>
                <a:hlinkClick r:id="rId22"/>
              </a:rPr>
              <a:t>intertestamental</a:t>
            </a:r>
            <a:r>
              <a:rPr lang="en-US" sz="1200" kern="1200" dirty="0" smtClean="0">
                <a:solidFill>
                  <a:schemeClr val="tx1"/>
                </a:solidFill>
                <a:latin typeface="+mn-lt"/>
                <a:ea typeface="+mn-ea"/>
                <a:cs typeface="+mn-cs"/>
                <a:hlinkClick r:id="rId22"/>
              </a:rPr>
              <a:t> period</a:t>
            </a:r>
            <a:r>
              <a:rPr lang="en-US" sz="1200" kern="1200" dirty="0" smtClean="0">
                <a:solidFill>
                  <a:schemeClr val="tx1"/>
                </a:solidFill>
                <a:latin typeface="+mn-lt"/>
                <a:ea typeface="+mn-ea"/>
                <a:cs typeface="+mn-cs"/>
              </a:rPr>
              <a:t>, called the </a:t>
            </a:r>
            <a:r>
              <a:rPr lang="en-US" sz="1200" kern="1200" dirty="0" smtClean="0">
                <a:solidFill>
                  <a:schemeClr val="tx1"/>
                </a:solidFill>
                <a:latin typeface="+mn-lt"/>
                <a:ea typeface="+mn-ea"/>
                <a:cs typeface="+mn-cs"/>
                <a:hlinkClick r:id="rId23"/>
              </a:rPr>
              <a:t>Apocrypha</a:t>
            </a:r>
            <a:r>
              <a:rPr lang="en-US" sz="1200" kern="1200" dirty="0" smtClean="0">
                <a:solidFill>
                  <a:schemeClr val="tx1"/>
                </a:solidFill>
                <a:latin typeface="+mn-lt"/>
                <a:ea typeface="+mn-ea"/>
                <a:cs typeface="+mn-cs"/>
              </a:rPr>
              <a:t>, the Greek root </a:t>
            </a:r>
            <a:r>
              <a:rPr lang="en-US" sz="1200" i="1" kern="1200" dirty="0" err="1" smtClean="0">
                <a:solidFill>
                  <a:schemeClr val="tx1"/>
                </a:solidFill>
                <a:latin typeface="+mn-lt"/>
                <a:ea typeface="+mn-ea"/>
                <a:cs typeface="+mn-cs"/>
              </a:rPr>
              <a:t>koin</a:t>
            </a:r>
            <a:r>
              <a:rPr lang="en-US" sz="1200" i="1"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was used to express ideas such as </a:t>
            </a:r>
            <a:r>
              <a:rPr lang="en-US" sz="1200" kern="1200" dirty="0" smtClean="0">
                <a:solidFill>
                  <a:schemeClr val="tx1"/>
                </a:solidFill>
                <a:latin typeface="+mn-lt"/>
                <a:ea typeface="+mn-ea"/>
                <a:cs typeface="+mn-cs"/>
                <a:hlinkClick r:id="rId24"/>
              </a:rPr>
              <a:t>friendship</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hlinkClick r:id="rId25"/>
              </a:rPr>
              <a:t>Sir. 42:3</a:t>
            </a:r>
            <a:r>
              <a:rPr lang="en-US" sz="1200" kern="1200" dirty="0" smtClean="0">
                <a:solidFill>
                  <a:schemeClr val="tx1"/>
                </a:solidFill>
                <a:latin typeface="+mn-lt"/>
                <a:ea typeface="+mn-ea"/>
                <a:cs typeface="+mn-cs"/>
              </a:rPr>
              <a:t>) and table fellowship (</a:t>
            </a:r>
            <a:r>
              <a:rPr lang="en-US" sz="1200" kern="1200" dirty="0" smtClean="0">
                <a:solidFill>
                  <a:schemeClr val="tx1"/>
                </a:solidFill>
                <a:latin typeface="+mn-lt"/>
                <a:ea typeface="+mn-ea"/>
                <a:cs typeface="+mn-cs"/>
                <a:hlinkClick r:id="rId26"/>
              </a:rPr>
              <a:t>Sir. 6:10</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hlinkClick r:id="rId27"/>
              </a:rPr>
              <a:t>Josephus</a:t>
            </a:r>
            <a:r>
              <a:rPr lang="en-US" sz="1200" kern="1200" dirty="0" smtClean="0">
                <a:solidFill>
                  <a:schemeClr val="tx1"/>
                </a:solidFill>
                <a:latin typeface="+mn-lt"/>
                <a:ea typeface="+mn-ea"/>
                <a:cs typeface="+mn-cs"/>
              </a:rPr>
              <a:t>, the first century Jewish historian, used the </a:t>
            </a:r>
            <a:r>
              <a:rPr lang="en-US" sz="1200" i="1" kern="1200" dirty="0" err="1" smtClean="0">
                <a:solidFill>
                  <a:schemeClr val="tx1"/>
                </a:solidFill>
                <a:latin typeface="+mn-lt"/>
                <a:ea typeface="+mn-ea"/>
                <a:cs typeface="+mn-cs"/>
              </a:rPr>
              <a:t>koin</a:t>
            </a:r>
            <a:r>
              <a:rPr lang="en-US" sz="1200" i="1"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stem for Jewish sectarian groups who held all of their </a:t>
            </a:r>
            <a:r>
              <a:rPr lang="en-US" sz="1200" kern="1200" dirty="0" smtClean="0">
                <a:solidFill>
                  <a:schemeClr val="tx1"/>
                </a:solidFill>
                <a:latin typeface="+mn-lt"/>
                <a:ea typeface="+mn-ea"/>
                <a:cs typeface="+mn-cs"/>
                <a:hlinkClick r:id="rId28"/>
              </a:rPr>
              <a:t>property</a:t>
            </a:r>
            <a:r>
              <a:rPr lang="en-US" sz="1200" kern="1200" dirty="0" smtClean="0">
                <a:solidFill>
                  <a:schemeClr val="tx1"/>
                </a:solidFill>
                <a:latin typeface="+mn-lt"/>
                <a:ea typeface="+mn-ea"/>
                <a:cs typeface="+mn-cs"/>
              </a:rPr>
              <a:t> “in common” (compare </a:t>
            </a:r>
            <a:r>
              <a:rPr lang="en-US" sz="1200" kern="1200" dirty="0" smtClean="0">
                <a:solidFill>
                  <a:schemeClr val="tx1"/>
                </a:solidFill>
                <a:latin typeface="+mn-lt"/>
                <a:ea typeface="+mn-ea"/>
                <a:cs typeface="+mn-cs"/>
                <a:hlinkClick r:id="rId29"/>
              </a:rPr>
              <a:t>Acts 2:44</a:t>
            </a:r>
            <a:r>
              <a:rPr lang="en-US" sz="1200" kern="1200" dirty="0" smtClean="0">
                <a:solidFill>
                  <a:schemeClr val="tx1"/>
                </a:solidFill>
                <a:latin typeface="+mn-lt"/>
                <a:ea typeface="+mn-ea"/>
                <a:cs typeface="+mn-cs"/>
              </a:rPr>
              <a:t>).</a:t>
            </a:r>
            <a:endParaRPr lang="en-US" sz="2000" dirty="0" smtClean="0"/>
          </a:p>
          <a:p>
            <a:r>
              <a:rPr lang="en-US" sz="1200" kern="1200" dirty="0" smtClean="0">
                <a:solidFill>
                  <a:schemeClr val="tx1"/>
                </a:solidFill>
                <a:latin typeface="+mn-lt"/>
                <a:ea typeface="+mn-ea"/>
                <a:cs typeface="+mn-cs"/>
              </a:rPr>
              <a:t>In the larger Greek world the </a:t>
            </a:r>
            <a:r>
              <a:rPr lang="en-US" sz="1200" i="1" kern="1200" dirty="0" err="1" smtClean="0">
                <a:solidFill>
                  <a:schemeClr val="tx1"/>
                </a:solidFill>
                <a:latin typeface="+mn-lt"/>
                <a:ea typeface="+mn-ea"/>
                <a:cs typeface="+mn-cs"/>
              </a:rPr>
              <a:t>koin</a:t>
            </a:r>
            <a:r>
              <a:rPr lang="en-US" sz="1200" i="1"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stem was often used to describe the sense of bonding and closeness which the members of social, religious, and philosophical organizations shared with one another. </a:t>
            </a:r>
            <a:r>
              <a:rPr lang="en-US" sz="1200" kern="1200" dirty="0" smtClean="0">
                <a:solidFill>
                  <a:schemeClr val="tx1"/>
                </a:solidFill>
                <a:latin typeface="+mn-lt"/>
                <a:ea typeface="+mn-ea"/>
                <a:cs typeface="+mn-cs"/>
                <a:hlinkClick r:id="rId30"/>
              </a:rPr>
              <a:t>Pagan</a:t>
            </a:r>
            <a:r>
              <a:rPr lang="en-US" sz="1200" kern="1200" dirty="0" smtClean="0">
                <a:solidFill>
                  <a:schemeClr val="tx1"/>
                </a:solidFill>
                <a:latin typeface="+mn-lt"/>
                <a:ea typeface="+mn-ea"/>
                <a:cs typeface="+mn-cs"/>
              </a:rPr>
              <a:t> religions could even use the </a:t>
            </a:r>
            <a:r>
              <a:rPr lang="en-US" sz="1200" i="1" kern="1200" dirty="0" err="1" smtClean="0">
                <a:solidFill>
                  <a:schemeClr val="tx1"/>
                </a:solidFill>
                <a:latin typeface="+mn-lt"/>
                <a:ea typeface="+mn-ea"/>
                <a:cs typeface="+mn-cs"/>
              </a:rPr>
              <a:t>koin</a:t>
            </a:r>
            <a:r>
              <a:rPr lang="en-US" sz="1200" i="1"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stem to describe union and communion with their god or </a:t>
            </a:r>
            <a:r>
              <a:rPr lang="en-US" sz="1200" kern="1200" dirty="0" smtClean="0">
                <a:solidFill>
                  <a:schemeClr val="tx1"/>
                </a:solidFill>
                <a:latin typeface="+mn-lt"/>
                <a:ea typeface="+mn-ea"/>
                <a:cs typeface="+mn-cs"/>
                <a:hlinkClick r:id="rId31"/>
              </a:rPr>
              <a:t>gods</a:t>
            </a:r>
            <a:r>
              <a:rPr lang="en-US" sz="1200" kern="1200" dirty="0" smtClean="0">
                <a:solidFill>
                  <a:schemeClr val="tx1"/>
                </a:solidFill>
                <a:latin typeface="+mn-lt"/>
                <a:ea typeface="+mn-ea"/>
                <a:cs typeface="+mn-cs"/>
              </a:rPr>
              <a:t>. Interestingly, we find no place in the Old Testament where the </a:t>
            </a:r>
            <a:r>
              <a:rPr lang="en-US" sz="1200" kern="1200" dirty="0" smtClean="0">
                <a:solidFill>
                  <a:schemeClr val="tx1"/>
                </a:solidFill>
                <a:latin typeface="+mn-lt"/>
                <a:ea typeface="+mn-ea"/>
                <a:cs typeface="+mn-cs"/>
                <a:hlinkClick r:id="rId12"/>
              </a:rPr>
              <a:t>Hebrew</a:t>
            </a:r>
            <a:r>
              <a:rPr lang="en-US" sz="1200" kern="1200" dirty="0" smtClean="0">
                <a:solidFill>
                  <a:schemeClr val="tx1"/>
                </a:solidFill>
                <a:latin typeface="+mn-lt"/>
                <a:ea typeface="+mn-ea"/>
                <a:cs typeface="+mn-cs"/>
              </a:rPr>
              <a:t> root </a:t>
            </a:r>
            <a:r>
              <a:rPr lang="en-US" sz="1200" i="1" kern="1200" dirty="0" err="1" smtClean="0">
                <a:solidFill>
                  <a:schemeClr val="tx1"/>
                </a:solidFill>
                <a:latin typeface="+mn-lt"/>
                <a:ea typeface="+mn-ea"/>
                <a:cs typeface="+mn-cs"/>
              </a:rPr>
              <a:t>hbr</a:t>
            </a:r>
            <a:r>
              <a:rPr lang="en-US" sz="1200" kern="1200" dirty="0" smtClean="0">
                <a:solidFill>
                  <a:schemeClr val="tx1"/>
                </a:solidFill>
                <a:latin typeface="+mn-lt"/>
                <a:ea typeface="+mn-ea"/>
                <a:cs typeface="+mn-cs"/>
              </a:rPr>
              <a:t> is used to describe one’s relationship with God. The New Testament uses the </a:t>
            </a:r>
            <a:r>
              <a:rPr lang="en-US" sz="1200" i="1" kern="1200" dirty="0" err="1" smtClean="0">
                <a:solidFill>
                  <a:schemeClr val="tx1"/>
                </a:solidFill>
                <a:latin typeface="+mn-lt"/>
                <a:ea typeface="+mn-ea"/>
                <a:cs typeface="+mn-cs"/>
              </a:rPr>
              <a:t>koin</a:t>
            </a:r>
            <a:r>
              <a:rPr lang="en-US" sz="1200" i="1"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stem to speak of the believer’s relationship with </a:t>
            </a:r>
            <a:r>
              <a:rPr lang="en-US" sz="1200" kern="1200" dirty="0" smtClean="0">
                <a:solidFill>
                  <a:schemeClr val="tx1"/>
                </a:solidFill>
                <a:latin typeface="+mn-lt"/>
                <a:ea typeface="+mn-ea"/>
                <a:cs typeface="+mn-cs"/>
                <a:hlinkClick r:id="rId11"/>
              </a:rPr>
              <a:t>Christ</a:t>
            </a:r>
            <a:r>
              <a:rPr lang="en-US" sz="1200" kern="1200" dirty="0" smtClean="0">
                <a:solidFill>
                  <a:schemeClr val="tx1"/>
                </a:solidFill>
                <a:latin typeface="+mn-lt"/>
                <a:ea typeface="+mn-ea"/>
                <a:cs typeface="+mn-cs"/>
              </a:rPr>
              <a:t> and the mutual fellowship among </a:t>
            </a:r>
            <a:r>
              <a:rPr lang="en-US" sz="1200" kern="1200" dirty="0" smtClean="0">
                <a:solidFill>
                  <a:schemeClr val="tx1"/>
                </a:solidFill>
                <a:latin typeface="+mn-lt"/>
                <a:ea typeface="+mn-ea"/>
                <a:cs typeface="+mn-cs"/>
                <a:hlinkClick r:id="rId10"/>
              </a:rPr>
              <a:t>Christians</a:t>
            </a:r>
            <a:r>
              <a:rPr lang="en-US" sz="1200" kern="1200" dirty="0" smtClean="0">
                <a:solidFill>
                  <a:schemeClr val="tx1"/>
                </a:solidFill>
                <a:latin typeface="+mn-lt"/>
                <a:ea typeface="+mn-ea"/>
                <a:cs typeface="+mn-cs"/>
              </a:rPr>
              <a:t>.</a:t>
            </a:r>
            <a:endParaRPr lang="en-US" sz="2000" dirty="0" smtClean="0"/>
          </a:p>
          <a:p>
            <a:r>
              <a:rPr lang="en-US" sz="1200" kern="1200" dirty="0" smtClean="0">
                <a:solidFill>
                  <a:schemeClr val="tx1"/>
                </a:solidFill>
                <a:latin typeface="+mn-lt"/>
                <a:ea typeface="+mn-ea"/>
                <a:cs typeface="+mn-cs"/>
              </a:rPr>
              <a:t>The </a:t>
            </a:r>
            <a:r>
              <a:rPr lang="en-US" sz="1200" kern="1200" dirty="0" smtClean="0">
                <a:solidFill>
                  <a:schemeClr val="tx1"/>
                </a:solidFill>
                <a:latin typeface="+mn-lt"/>
                <a:ea typeface="+mn-ea"/>
                <a:cs typeface="+mn-cs"/>
                <a:hlinkClick r:id="rId32"/>
              </a:rPr>
              <a:t>Gospels</a:t>
            </a:r>
            <a:r>
              <a:rPr lang="en-US" sz="1200" kern="1200" dirty="0" smtClean="0">
                <a:solidFill>
                  <a:schemeClr val="tx1"/>
                </a:solidFill>
                <a:latin typeface="+mn-lt"/>
                <a:ea typeface="+mn-ea"/>
                <a:cs typeface="+mn-cs"/>
              </a:rPr>
              <a:t> record no sayings of </a:t>
            </a:r>
            <a:r>
              <a:rPr lang="en-US" sz="1200" kern="1200" dirty="0" smtClean="0">
                <a:solidFill>
                  <a:schemeClr val="tx1"/>
                </a:solidFill>
                <a:latin typeface="+mn-lt"/>
                <a:ea typeface="+mn-ea"/>
                <a:cs typeface="+mn-cs"/>
                <a:hlinkClick r:id="rId33"/>
              </a:rPr>
              <a:t>Jesus</a:t>
            </a:r>
            <a:r>
              <a:rPr lang="en-US" sz="1200" kern="1200" dirty="0" smtClean="0">
                <a:solidFill>
                  <a:schemeClr val="tx1"/>
                </a:solidFill>
                <a:latin typeface="+mn-lt"/>
                <a:ea typeface="+mn-ea"/>
                <a:cs typeface="+mn-cs"/>
              </a:rPr>
              <a:t> in which He used the </a:t>
            </a:r>
            <a:r>
              <a:rPr lang="en-US" sz="1200" i="1" kern="1200" dirty="0" err="1" smtClean="0">
                <a:solidFill>
                  <a:schemeClr val="tx1"/>
                </a:solidFill>
                <a:latin typeface="+mn-lt"/>
                <a:ea typeface="+mn-ea"/>
                <a:cs typeface="+mn-cs"/>
              </a:rPr>
              <a:t>koin</a:t>
            </a:r>
            <a:r>
              <a:rPr lang="en-US" sz="1200" i="1"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stem to describe “fellowship” among </a:t>
            </a:r>
            <a:r>
              <a:rPr lang="en-US" sz="1200" kern="1200" dirty="0" smtClean="0">
                <a:solidFill>
                  <a:schemeClr val="tx1"/>
                </a:solidFill>
                <a:latin typeface="+mn-lt"/>
                <a:ea typeface="+mn-ea"/>
                <a:cs typeface="+mn-cs"/>
                <a:hlinkClick r:id="rId34"/>
              </a:rPr>
              <a:t>disciples</a:t>
            </a:r>
            <a:r>
              <a:rPr lang="en-US" sz="1200" kern="1200" dirty="0" smtClean="0">
                <a:solidFill>
                  <a:schemeClr val="tx1"/>
                </a:solidFill>
                <a:latin typeface="+mn-lt"/>
                <a:ea typeface="+mn-ea"/>
                <a:cs typeface="+mn-cs"/>
              </a:rPr>
              <a:t>, though certainly the close association shared by Jesus and His followers laid the </a:t>
            </a:r>
            <a:r>
              <a:rPr lang="en-US" sz="1200" kern="1200" dirty="0" smtClean="0">
                <a:solidFill>
                  <a:schemeClr val="tx1"/>
                </a:solidFill>
                <a:latin typeface="+mn-lt"/>
                <a:ea typeface="+mn-ea"/>
                <a:cs typeface="+mn-cs"/>
                <a:hlinkClick r:id="rId35"/>
              </a:rPr>
              <a:t>foundation</a:t>
            </a:r>
            <a:r>
              <a:rPr lang="en-US" sz="1200" kern="1200" dirty="0" smtClean="0">
                <a:solidFill>
                  <a:schemeClr val="tx1"/>
                </a:solidFill>
                <a:latin typeface="+mn-lt"/>
                <a:ea typeface="+mn-ea"/>
                <a:cs typeface="+mn-cs"/>
              </a:rPr>
              <a:t> for the church’s post-Easter understanding of fellowship. </a:t>
            </a:r>
            <a:r>
              <a:rPr lang="en-US" sz="1200" kern="1200" dirty="0" smtClean="0">
                <a:solidFill>
                  <a:schemeClr val="tx1"/>
                </a:solidFill>
                <a:latin typeface="+mn-lt"/>
                <a:ea typeface="+mn-ea"/>
                <a:cs typeface="+mn-cs"/>
                <a:hlinkClick r:id="rId36"/>
              </a:rPr>
              <a:t>Paul</a:t>
            </a:r>
            <a:r>
              <a:rPr lang="en-US" sz="1200" kern="1200" dirty="0" smtClean="0">
                <a:solidFill>
                  <a:schemeClr val="tx1"/>
                </a:solidFill>
                <a:latin typeface="+mn-lt"/>
                <a:ea typeface="+mn-ea"/>
                <a:cs typeface="+mn-cs"/>
              </a:rPr>
              <a:t> actually made the most of this word group in his writings.</a:t>
            </a:r>
            <a:endParaRPr lang="en-US" sz="2000" dirty="0" smtClean="0"/>
          </a:p>
          <a:p>
            <a:r>
              <a:rPr lang="en-US" sz="1200" i="1" kern="1200" dirty="0" err="1" smtClean="0">
                <a:solidFill>
                  <a:schemeClr val="tx1"/>
                </a:solidFill>
                <a:latin typeface="+mn-lt"/>
                <a:ea typeface="+mn-ea"/>
                <a:cs typeface="+mn-cs"/>
              </a:rPr>
              <a:t>Koinonia</a:t>
            </a:r>
            <a:r>
              <a:rPr lang="en-US" sz="1200" kern="1200" dirty="0" smtClean="0">
                <a:solidFill>
                  <a:schemeClr val="tx1"/>
                </a:solidFill>
                <a:latin typeface="+mn-lt"/>
                <a:ea typeface="+mn-ea"/>
                <a:cs typeface="+mn-cs"/>
              </a:rPr>
              <a:t> was Paul’s favorite word to describe a believer’s relationship with the risen </a:t>
            </a:r>
            <a:r>
              <a:rPr lang="en-US" sz="1200" kern="1200" dirty="0" smtClean="0">
                <a:solidFill>
                  <a:schemeClr val="tx1"/>
                </a:solidFill>
                <a:latin typeface="+mn-lt"/>
                <a:ea typeface="+mn-ea"/>
                <a:cs typeface="+mn-cs"/>
                <a:hlinkClick r:id="rId37"/>
              </a:rPr>
              <a:t>Lord</a:t>
            </a:r>
            <a:r>
              <a:rPr lang="en-US" sz="1200" kern="1200" dirty="0" smtClean="0">
                <a:solidFill>
                  <a:schemeClr val="tx1"/>
                </a:solidFill>
                <a:latin typeface="+mn-lt"/>
                <a:ea typeface="+mn-ea"/>
                <a:cs typeface="+mn-cs"/>
              </a:rPr>
              <a:t> and the benefits of </a:t>
            </a:r>
            <a:r>
              <a:rPr lang="en-US" sz="1200" kern="1200" dirty="0" smtClean="0">
                <a:solidFill>
                  <a:schemeClr val="tx1"/>
                </a:solidFill>
                <a:latin typeface="+mn-lt"/>
                <a:ea typeface="+mn-ea"/>
                <a:cs typeface="+mn-cs"/>
                <a:hlinkClick r:id="rId38"/>
              </a:rPr>
              <a:t>salvation</a:t>
            </a:r>
            <a:r>
              <a:rPr lang="en-US" sz="1200" kern="1200" dirty="0" smtClean="0">
                <a:solidFill>
                  <a:schemeClr val="tx1"/>
                </a:solidFill>
                <a:latin typeface="+mn-lt"/>
                <a:ea typeface="+mn-ea"/>
                <a:cs typeface="+mn-cs"/>
              </a:rPr>
              <a:t> which come through Him. On the basis of </a:t>
            </a:r>
            <a:r>
              <a:rPr lang="en-US" sz="1200" kern="1200" dirty="0" smtClean="0">
                <a:solidFill>
                  <a:schemeClr val="tx1"/>
                </a:solidFill>
                <a:latin typeface="+mn-lt"/>
                <a:ea typeface="+mn-ea"/>
                <a:cs typeface="+mn-cs"/>
                <a:hlinkClick r:id="rId39"/>
              </a:rPr>
              <a:t>faith</a:t>
            </a:r>
            <a:r>
              <a:rPr lang="en-US" sz="1200" kern="1200" dirty="0" smtClean="0">
                <a:solidFill>
                  <a:schemeClr val="tx1"/>
                </a:solidFill>
                <a:latin typeface="+mn-lt"/>
                <a:ea typeface="+mn-ea"/>
                <a:cs typeface="+mn-cs"/>
              </a:rPr>
              <a:t> believers have fellowship with the Son (</a:t>
            </a:r>
            <a:r>
              <a:rPr lang="en-US" sz="1200" kern="1200" dirty="0" smtClean="0">
                <a:solidFill>
                  <a:schemeClr val="tx1"/>
                </a:solidFill>
                <a:latin typeface="+mn-lt"/>
                <a:ea typeface="+mn-ea"/>
                <a:cs typeface="+mn-cs"/>
                <a:hlinkClick r:id="rId40"/>
              </a:rPr>
              <a:t>1 Cor. 1:9</a:t>
            </a:r>
            <a:r>
              <a:rPr lang="en-US" sz="1200" kern="1200" dirty="0" smtClean="0">
                <a:solidFill>
                  <a:schemeClr val="tx1"/>
                </a:solidFill>
                <a:latin typeface="+mn-lt"/>
                <a:ea typeface="+mn-ea"/>
                <a:cs typeface="+mn-cs"/>
              </a:rPr>
              <a:t>). We share fellowship in the </a:t>
            </a:r>
            <a:r>
              <a:rPr lang="en-US" sz="1200" kern="1200" dirty="0" smtClean="0">
                <a:solidFill>
                  <a:schemeClr val="tx1"/>
                </a:solidFill>
                <a:latin typeface="+mn-lt"/>
                <a:ea typeface="+mn-ea"/>
                <a:cs typeface="+mn-cs"/>
                <a:hlinkClick r:id="rId32"/>
              </a:rPr>
              <a:t>gospel</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hlinkClick r:id="rId41"/>
              </a:rPr>
              <a:t>1 Cor. 9:23</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hlinkClick r:id="rId42"/>
              </a:rPr>
              <a:t>Phil. 1:5</a:t>
            </a:r>
            <a:r>
              <a:rPr lang="en-US" sz="1200" kern="1200" dirty="0" smtClean="0">
                <a:solidFill>
                  <a:schemeClr val="tx1"/>
                </a:solidFill>
                <a:latin typeface="+mn-lt"/>
                <a:ea typeface="+mn-ea"/>
                <a:cs typeface="+mn-cs"/>
              </a:rPr>
              <a:t>). Paul probably meant that all believers participate together in the saving </a:t>
            </a:r>
            <a:r>
              <a:rPr lang="en-US" sz="1200" kern="1200" dirty="0" smtClean="0">
                <a:solidFill>
                  <a:schemeClr val="tx1"/>
                </a:solidFill>
                <a:latin typeface="+mn-lt"/>
                <a:ea typeface="+mn-ea"/>
                <a:cs typeface="+mn-cs"/>
                <a:hlinkClick r:id="rId43"/>
              </a:rPr>
              <a:t>power</a:t>
            </a:r>
            <a:r>
              <a:rPr lang="en-US" sz="1200" kern="1200" dirty="0" smtClean="0">
                <a:solidFill>
                  <a:schemeClr val="tx1"/>
                </a:solidFill>
                <a:latin typeface="+mn-lt"/>
                <a:ea typeface="+mn-ea"/>
                <a:cs typeface="+mn-cs"/>
              </a:rPr>
              <a:t> and message of the good news. Believers also share together a fellowship with the </a:t>
            </a:r>
            <a:r>
              <a:rPr lang="en-US" sz="1200" kern="1200" dirty="0" smtClean="0">
                <a:solidFill>
                  <a:schemeClr val="tx1"/>
                </a:solidFill>
                <a:latin typeface="+mn-lt"/>
                <a:ea typeface="+mn-ea"/>
                <a:cs typeface="+mn-cs"/>
                <a:hlinkClick r:id="rId44"/>
              </a:rPr>
              <a:t>Holy Spirit</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hlinkClick r:id="rId45"/>
              </a:rPr>
              <a:t>2 Cor. 13:14</a:t>
            </a:r>
            <a:r>
              <a:rPr lang="en-US" sz="1200" kern="1200" dirty="0" smtClean="0">
                <a:solidFill>
                  <a:schemeClr val="tx1"/>
                </a:solidFill>
                <a:latin typeface="+mn-lt"/>
                <a:ea typeface="+mn-ea"/>
                <a:cs typeface="+mn-cs"/>
              </a:rPr>
              <a:t>), which the apostle understood as a most important </a:t>
            </a:r>
            <a:r>
              <a:rPr lang="en-US" sz="1200" kern="1200" dirty="0" smtClean="0">
                <a:solidFill>
                  <a:schemeClr val="tx1"/>
                </a:solidFill>
                <a:latin typeface="+mn-lt"/>
                <a:ea typeface="+mn-ea"/>
                <a:cs typeface="+mn-cs"/>
                <a:hlinkClick r:id="rId9"/>
              </a:rPr>
              <a:t>bond</a:t>
            </a:r>
            <a:r>
              <a:rPr lang="en-US" sz="1200" kern="1200" dirty="0" smtClean="0">
                <a:solidFill>
                  <a:schemeClr val="tx1"/>
                </a:solidFill>
                <a:latin typeface="+mn-lt"/>
                <a:ea typeface="+mn-ea"/>
                <a:cs typeface="+mn-cs"/>
              </a:rPr>
              <a:t> for </a:t>
            </a:r>
            <a:r>
              <a:rPr lang="en-US" sz="1200" kern="1200" dirty="0" smtClean="0">
                <a:solidFill>
                  <a:schemeClr val="tx1"/>
                </a:solidFill>
                <a:latin typeface="+mn-lt"/>
                <a:ea typeface="+mn-ea"/>
                <a:cs typeface="+mn-cs"/>
                <a:hlinkClick r:id="rId46"/>
              </a:rPr>
              <a:t>unity</a:t>
            </a:r>
            <a:r>
              <a:rPr lang="en-US" sz="1200" kern="1200" dirty="0" smtClean="0">
                <a:solidFill>
                  <a:schemeClr val="tx1"/>
                </a:solidFill>
                <a:latin typeface="+mn-lt"/>
                <a:ea typeface="+mn-ea"/>
                <a:cs typeface="+mn-cs"/>
              </a:rPr>
              <a:t> in the </a:t>
            </a:r>
            <a:r>
              <a:rPr lang="en-US" sz="1200" kern="1200" dirty="0" smtClean="0">
                <a:solidFill>
                  <a:schemeClr val="tx1"/>
                </a:solidFill>
                <a:latin typeface="+mn-lt"/>
                <a:ea typeface="+mn-ea"/>
                <a:cs typeface="+mn-cs"/>
                <a:hlinkClick r:id="rId19"/>
              </a:rPr>
              <a:t>life</a:t>
            </a:r>
            <a:r>
              <a:rPr lang="en-US" sz="1200" kern="1200" dirty="0" smtClean="0">
                <a:solidFill>
                  <a:schemeClr val="tx1"/>
                </a:solidFill>
                <a:latin typeface="+mn-lt"/>
                <a:ea typeface="+mn-ea"/>
                <a:cs typeface="+mn-cs"/>
              </a:rPr>
              <a:t> of the church (</a:t>
            </a:r>
            <a:r>
              <a:rPr lang="en-US" sz="1200" kern="1200" dirty="0" smtClean="0">
                <a:solidFill>
                  <a:schemeClr val="tx1"/>
                </a:solidFill>
                <a:latin typeface="+mn-lt"/>
                <a:ea typeface="+mn-ea"/>
                <a:cs typeface="+mn-cs"/>
                <a:hlinkClick r:id="rId47"/>
              </a:rPr>
              <a:t>Phil. 2:1-4</a:t>
            </a:r>
            <a:r>
              <a:rPr lang="en-US" sz="1200" kern="1200" dirty="0" smtClean="0">
                <a:solidFill>
                  <a:schemeClr val="tx1"/>
                </a:solidFill>
                <a:latin typeface="+mn-lt"/>
                <a:ea typeface="+mn-ea"/>
                <a:cs typeface="+mn-cs"/>
              </a:rPr>
              <a:t>).</a:t>
            </a:r>
            <a:endParaRPr lang="en-US" sz="2000" dirty="0" smtClean="0"/>
          </a:p>
          <a:p>
            <a:r>
              <a:rPr lang="en-US" sz="1200" kern="1200" dirty="0" smtClean="0">
                <a:solidFill>
                  <a:schemeClr val="tx1"/>
                </a:solidFill>
                <a:latin typeface="+mn-lt"/>
                <a:ea typeface="+mn-ea"/>
                <a:cs typeface="+mn-cs"/>
              </a:rPr>
              <a:t>The tendency of many </a:t>
            </a:r>
            <a:r>
              <a:rPr lang="en-US" sz="1200" kern="1200" dirty="0" smtClean="0">
                <a:solidFill>
                  <a:schemeClr val="tx1"/>
                </a:solidFill>
                <a:latin typeface="+mn-lt"/>
                <a:ea typeface="+mn-ea"/>
                <a:cs typeface="+mn-cs"/>
                <a:hlinkClick r:id="rId10"/>
              </a:rPr>
              <a:t>Christians</a:t>
            </a:r>
            <a:r>
              <a:rPr lang="en-US" sz="1200" kern="1200" dirty="0" smtClean="0">
                <a:solidFill>
                  <a:schemeClr val="tx1"/>
                </a:solidFill>
                <a:latin typeface="+mn-lt"/>
                <a:ea typeface="+mn-ea"/>
                <a:cs typeface="+mn-cs"/>
              </a:rPr>
              <a:t> to refer to the </a:t>
            </a:r>
            <a:r>
              <a:rPr lang="en-US" sz="1200" kern="1200" dirty="0" smtClean="0">
                <a:solidFill>
                  <a:schemeClr val="tx1"/>
                </a:solidFill>
                <a:latin typeface="+mn-lt"/>
                <a:ea typeface="+mn-ea"/>
                <a:cs typeface="+mn-cs"/>
                <a:hlinkClick r:id="rId48"/>
              </a:rPr>
              <a:t>Lord’s Supper</a:t>
            </a:r>
            <a:r>
              <a:rPr lang="en-US" sz="1200" kern="1200" dirty="0" smtClean="0">
                <a:solidFill>
                  <a:schemeClr val="tx1"/>
                </a:solidFill>
                <a:latin typeface="+mn-lt"/>
                <a:ea typeface="+mn-ea"/>
                <a:cs typeface="+mn-cs"/>
              </a:rPr>
              <a:t> as “</a:t>
            </a:r>
            <a:r>
              <a:rPr lang="en-US" sz="1200" kern="1200" dirty="0" smtClean="0">
                <a:solidFill>
                  <a:schemeClr val="tx1"/>
                </a:solidFill>
                <a:latin typeface="+mn-lt"/>
                <a:ea typeface="+mn-ea"/>
                <a:cs typeface="+mn-cs"/>
                <a:hlinkClick r:id="rId49"/>
              </a:rPr>
              <a:t>communion</a:t>
            </a:r>
            <a:r>
              <a:rPr lang="en-US" sz="1200" kern="1200" dirty="0" smtClean="0">
                <a:solidFill>
                  <a:schemeClr val="tx1"/>
                </a:solidFill>
                <a:latin typeface="+mn-lt"/>
                <a:ea typeface="+mn-ea"/>
                <a:cs typeface="+mn-cs"/>
              </a:rPr>
              <a:t>” is rooted in Paul’s use of the term </a:t>
            </a:r>
            <a:r>
              <a:rPr lang="en-US" sz="1200" i="1" kern="1200" dirty="0" err="1" smtClean="0">
                <a:solidFill>
                  <a:schemeClr val="tx1"/>
                </a:solidFill>
                <a:latin typeface="+mn-lt"/>
                <a:ea typeface="+mn-ea"/>
                <a:cs typeface="+mn-cs"/>
              </a:rPr>
              <a:t>koinonia</a:t>
            </a:r>
            <a:r>
              <a:rPr lang="en-US" sz="1200" kern="1200" dirty="0" smtClean="0">
                <a:solidFill>
                  <a:schemeClr val="tx1"/>
                </a:solidFill>
                <a:latin typeface="+mn-lt"/>
                <a:ea typeface="+mn-ea"/>
                <a:cs typeface="+mn-cs"/>
              </a:rPr>
              <a:t> in the context of his descriptions of the Lord’s Supper. He described the </a:t>
            </a:r>
            <a:r>
              <a:rPr lang="en-US" sz="1200" kern="1200" dirty="0" smtClean="0">
                <a:solidFill>
                  <a:schemeClr val="tx1"/>
                </a:solidFill>
                <a:latin typeface="+mn-lt"/>
                <a:ea typeface="+mn-ea"/>
                <a:cs typeface="+mn-cs"/>
                <a:hlinkClick r:id="rId50"/>
              </a:rPr>
              <a:t>cup</a:t>
            </a:r>
            <a:r>
              <a:rPr lang="en-US" sz="1200" kern="1200" dirty="0" smtClean="0">
                <a:solidFill>
                  <a:schemeClr val="tx1"/>
                </a:solidFill>
                <a:latin typeface="+mn-lt"/>
                <a:ea typeface="+mn-ea"/>
                <a:cs typeface="+mn-cs"/>
              </a:rPr>
              <a:t> as “communion of the </a:t>
            </a:r>
            <a:r>
              <a:rPr lang="en-US" sz="1200" kern="1200" dirty="0" smtClean="0">
                <a:solidFill>
                  <a:schemeClr val="tx1"/>
                </a:solidFill>
                <a:latin typeface="+mn-lt"/>
                <a:ea typeface="+mn-ea"/>
                <a:cs typeface="+mn-cs"/>
                <a:hlinkClick r:id="rId51"/>
              </a:rPr>
              <a:t>blood</a:t>
            </a:r>
            <a:r>
              <a:rPr lang="en-US" sz="1200" kern="1200" dirty="0" smtClean="0">
                <a:solidFill>
                  <a:schemeClr val="tx1"/>
                </a:solidFill>
                <a:latin typeface="+mn-lt"/>
                <a:ea typeface="+mn-ea"/>
                <a:cs typeface="+mn-cs"/>
              </a:rPr>
              <a:t> of </a:t>
            </a:r>
            <a:r>
              <a:rPr lang="en-US" sz="1200" kern="1200" dirty="0" smtClean="0">
                <a:solidFill>
                  <a:schemeClr val="tx1"/>
                </a:solidFill>
                <a:latin typeface="+mn-lt"/>
                <a:ea typeface="+mn-ea"/>
                <a:cs typeface="+mn-cs"/>
                <a:hlinkClick r:id="rId11"/>
              </a:rPr>
              <a:t>Christ</a:t>
            </a:r>
            <a:r>
              <a:rPr lang="en-US" sz="1200" kern="1200" dirty="0" smtClean="0">
                <a:solidFill>
                  <a:schemeClr val="tx1"/>
                </a:solidFill>
                <a:latin typeface="+mn-lt"/>
                <a:ea typeface="+mn-ea"/>
                <a:cs typeface="+mn-cs"/>
              </a:rPr>
              <a:t>,” and the </a:t>
            </a:r>
            <a:r>
              <a:rPr lang="en-US" sz="1200" kern="1200" dirty="0" smtClean="0">
                <a:solidFill>
                  <a:schemeClr val="tx1"/>
                </a:solidFill>
                <a:latin typeface="+mn-lt"/>
                <a:ea typeface="+mn-ea"/>
                <a:cs typeface="+mn-cs"/>
                <a:hlinkClick r:id="rId52"/>
              </a:rPr>
              <a:t>bread</a:t>
            </a:r>
            <a:r>
              <a:rPr lang="en-US" sz="1200" kern="1200" dirty="0" smtClean="0">
                <a:solidFill>
                  <a:schemeClr val="tx1"/>
                </a:solidFill>
                <a:latin typeface="+mn-lt"/>
                <a:ea typeface="+mn-ea"/>
                <a:cs typeface="+mn-cs"/>
              </a:rPr>
              <a:t> as “communion” of the </a:t>
            </a:r>
            <a:r>
              <a:rPr lang="en-US" sz="1200" kern="1200" dirty="0" smtClean="0">
                <a:solidFill>
                  <a:schemeClr val="tx1"/>
                </a:solidFill>
                <a:latin typeface="+mn-lt"/>
                <a:ea typeface="+mn-ea"/>
                <a:cs typeface="+mn-cs"/>
                <a:hlinkClick r:id="rId53"/>
              </a:rPr>
              <a:t>body of Christ</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hlinkClick r:id="rId54"/>
              </a:rPr>
              <a:t>1 Cor. 10:16</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hlinkClick r:id="rId36"/>
              </a:rPr>
              <a:t>Paul</a:t>
            </a:r>
            <a:r>
              <a:rPr lang="en-US" sz="1200" kern="1200" dirty="0" smtClean="0">
                <a:solidFill>
                  <a:schemeClr val="tx1"/>
                </a:solidFill>
                <a:latin typeface="+mn-lt"/>
                <a:ea typeface="+mn-ea"/>
                <a:cs typeface="+mn-cs"/>
              </a:rPr>
              <a:t> did not explain precisely how such “communion” takes place through the Supper. He emphatically believed the Supper tied participants closer to one another and to Christ. Such “communion” could not be shared with Christ and with other </a:t>
            </a:r>
            <a:r>
              <a:rPr lang="en-US" sz="1200" kern="1200" dirty="0" smtClean="0">
                <a:solidFill>
                  <a:schemeClr val="tx1"/>
                </a:solidFill>
                <a:latin typeface="+mn-lt"/>
                <a:ea typeface="+mn-ea"/>
                <a:cs typeface="+mn-cs"/>
                <a:hlinkClick r:id="rId31"/>
              </a:rPr>
              <a:t>gods</a:t>
            </a:r>
            <a:r>
              <a:rPr lang="en-US" sz="1200" kern="1200" dirty="0" smtClean="0">
                <a:solidFill>
                  <a:schemeClr val="tx1"/>
                </a:solidFill>
                <a:latin typeface="+mn-lt"/>
                <a:ea typeface="+mn-ea"/>
                <a:cs typeface="+mn-cs"/>
              </a:rPr>
              <a:t> or supernatural beings. Thus Paul forbid his readers from partaking in </a:t>
            </a:r>
            <a:r>
              <a:rPr lang="en-US" sz="1200" kern="1200" dirty="0" smtClean="0">
                <a:solidFill>
                  <a:schemeClr val="tx1"/>
                </a:solidFill>
                <a:latin typeface="+mn-lt"/>
                <a:ea typeface="+mn-ea"/>
                <a:cs typeface="+mn-cs"/>
                <a:hlinkClick r:id="rId30"/>
              </a:rPr>
              <a:t>pagan</a:t>
            </a:r>
            <a:r>
              <a:rPr lang="en-US" sz="1200" kern="1200" dirty="0" smtClean="0">
                <a:solidFill>
                  <a:schemeClr val="tx1"/>
                </a:solidFill>
                <a:latin typeface="+mn-lt"/>
                <a:ea typeface="+mn-ea"/>
                <a:cs typeface="+mn-cs"/>
              </a:rPr>
              <a:t> religious </a:t>
            </a:r>
            <a:r>
              <a:rPr lang="en-US" sz="1200" kern="1200" dirty="0" smtClean="0">
                <a:solidFill>
                  <a:schemeClr val="tx1"/>
                </a:solidFill>
                <a:latin typeface="+mn-lt"/>
                <a:ea typeface="+mn-ea"/>
                <a:cs typeface="+mn-cs"/>
                <a:hlinkClick r:id="rId55"/>
              </a:rPr>
              <a:t>meals</a:t>
            </a:r>
            <a:r>
              <a:rPr lang="en-US" sz="1200" kern="1200" dirty="0" smtClean="0">
                <a:solidFill>
                  <a:schemeClr val="tx1"/>
                </a:solidFill>
                <a:latin typeface="+mn-lt"/>
                <a:ea typeface="+mn-ea"/>
                <a:cs typeface="+mn-cs"/>
              </a:rPr>
              <a:t>, which would result in sharing “fellowship” with evil, supernatural forces or demons (</a:t>
            </a:r>
            <a:r>
              <a:rPr lang="en-US" sz="1200" kern="1200" dirty="0" smtClean="0">
                <a:solidFill>
                  <a:schemeClr val="tx1"/>
                </a:solidFill>
                <a:latin typeface="+mn-lt"/>
                <a:ea typeface="+mn-ea"/>
                <a:cs typeface="+mn-cs"/>
                <a:hlinkClick r:id="rId56"/>
              </a:rPr>
              <a:t>1 Cor. 10:19-21</a:t>
            </a:r>
            <a:r>
              <a:rPr lang="en-US" sz="1200" kern="1200" dirty="0" smtClean="0">
                <a:solidFill>
                  <a:schemeClr val="tx1"/>
                </a:solidFill>
                <a:latin typeface="+mn-lt"/>
                <a:ea typeface="+mn-ea"/>
                <a:cs typeface="+mn-cs"/>
              </a:rPr>
              <a:t>).</a:t>
            </a:r>
            <a:endParaRPr lang="en-US" sz="2000" dirty="0" smtClean="0"/>
          </a:p>
          <a:p>
            <a:r>
              <a:rPr lang="en-US" sz="1200" kern="1200" dirty="0" smtClean="0">
                <a:solidFill>
                  <a:schemeClr val="tx1"/>
                </a:solidFill>
                <a:latin typeface="+mn-lt"/>
                <a:ea typeface="+mn-ea"/>
                <a:cs typeface="+mn-cs"/>
              </a:rPr>
              <a:t>Immediately after Paul spoke of “fellowship” with </a:t>
            </a:r>
            <a:r>
              <a:rPr lang="en-US" sz="1200" kern="1200" dirty="0" smtClean="0">
                <a:solidFill>
                  <a:schemeClr val="tx1"/>
                </a:solidFill>
                <a:latin typeface="+mn-lt"/>
                <a:ea typeface="+mn-ea"/>
                <a:cs typeface="+mn-cs"/>
                <a:hlinkClick r:id="rId11"/>
              </a:rPr>
              <a:t>Christ</a:t>
            </a:r>
            <a:r>
              <a:rPr lang="en-US" sz="1200" kern="1200" dirty="0" smtClean="0">
                <a:solidFill>
                  <a:schemeClr val="tx1"/>
                </a:solidFill>
                <a:latin typeface="+mn-lt"/>
                <a:ea typeface="+mn-ea"/>
                <a:cs typeface="+mn-cs"/>
              </a:rPr>
              <a:t> through participation in the Lord’s Supper (</a:t>
            </a:r>
            <a:r>
              <a:rPr lang="en-US" sz="1200" kern="1200" dirty="0" smtClean="0">
                <a:solidFill>
                  <a:schemeClr val="tx1"/>
                </a:solidFill>
                <a:latin typeface="+mn-lt"/>
                <a:ea typeface="+mn-ea"/>
                <a:cs typeface="+mn-cs"/>
                <a:hlinkClick r:id="rId54"/>
              </a:rPr>
              <a:t>1 Cor. 10:16</a:t>
            </a:r>
            <a:r>
              <a:rPr lang="en-US" sz="1200" kern="1200" dirty="0" smtClean="0">
                <a:solidFill>
                  <a:schemeClr val="tx1"/>
                </a:solidFill>
                <a:latin typeface="+mn-lt"/>
                <a:ea typeface="+mn-ea"/>
                <a:cs typeface="+mn-cs"/>
              </a:rPr>
              <a:t>), he said, “since there is one bread, we who are many are one </a:t>
            </a:r>
            <a:r>
              <a:rPr lang="en-US" sz="1200" kern="1200" dirty="0" smtClean="0">
                <a:solidFill>
                  <a:schemeClr val="tx1"/>
                </a:solidFill>
                <a:latin typeface="+mn-lt"/>
                <a:ea typeface="+mn-ea"/>
                <a:cs typeface="+mn-cs"/>
                <a:hlinkClick r:id="rId57"/>
              </a:rPr>
              <a:t>body</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hlinkClick r:id="rId58"/>
              </a:rPr>
              <a:t>1 Cor. 10:17</a:t>
            </a:r>
            <a:r>
              <a:rPr lang="en-US" sz="1200" kern="1200" dirty="0" smtClean="0">
                <a:solidFill>
                  <a:schemeClr val="tx1"/>
                </a:solidFill>
                <a:latin typeface="+mn-lt"/>
                <a:ea typeface="+mn-ea"/>
                <a:cs typeface="+mn-cs"/>
              </a:rPr>
              <a:t> NASB). This illustrates clearly Paul’s belief that fellowship with Christ was to issue into fellowship between believers. Once we grasp this, it is easy to understand why </a:t>
            </a:r>
            <a:r>
              <a:rPr lang="en-US" sz="1200" kern="1200" dirty="0" smtClean="0">
                <a:solidFill>
                  <a:schemeClr val="tx1"/>
                </a:solidFill>
                <a:latin typeface="+mn-lt"/>
                <a:ea typeface="+mn-ea"/>
                <a:cs typeface="+mn-cs"/>
                <a:hlinkClick r:id="rId36"/>
              </a:rPr>
              <a:t>Paul</a:t>
            </a:r>
            <a:r>
              <a:rPr lang="en-US" sz="1200" kern="1200" dirty="0" smtClean="0">
                <a:solidFill>
                  <a:schemeClr val="tx1"/>
                </a:solidFill>
                <a:latin typeface="+mn-lt"/>
                <a:ea typeface="+mn-ea"/>
                <a:cs typeface="+mn-cs"/>
              </a:rPr>
              <a:t> was so angry over the mockery that the </a:t>
            </a:r>
            <a:r>
              <a:rPr lang="en-US" sz="1200" kern="1200" dirty="0" smtClean="0">
                <a:solidFill>
                  <a:schemeClr val="tx1"/>
                </a:solidFill>
                <a:latin typeface="+mn-lt"/>
                <a:ea typeface="+mn-ea"/>
                <a:cs typeface="+mn-cs"/>
                <a:hlinkClick r:id="rId59"/>
              </a:rPr>
              <a:t>Corinthians</a:t>
            </a:r>
            <a:r>
              <a:rPr lang="en-US" sz="1200" kern="1200" dirty="0" smtClean="0">
                <a:solidFill>
                  <a:schemeClr val="tx1"/>
                </a:solidFill>
                <a:latin typeface="+mn-lt"/>
                <a:ea typeface="+mn-ea"/>
                <a:cs typeface="+mn-cs"/>
              </a:rPr>
              <a:t> were making of the Lord’s Supper. While claiming to partake of this sacred meal, many Corinthian </a:t>
            </a:r>
            <a:r>
              <a:rPr lang="en-US" sz="1200" kern="1200" dirty="0" smtClean="0">
                <a:solidFill>
                  <a:schemeClr val="tx1"/>
                </a:solidFill>
                <a:latin typeface="+mn-lt"/>
                <a:ea typeface="+mn-ea"/>
                <a:cs typeface="+mn-cs"/>
                <a:hlinkClick r:id="rId10"/>
              </a:rPr>
              <a:t>Christians</a:t>
            </a:r>
            <a:r>
              <a:rPr lang="en-US" sz="1200" kern="1200" dirty="0" smtClean="0">
                <a:solidFill>
                  <a:schemeClr val="tx1"/>
                </a:solidFill>
                <a:latin typeface="+mn-lt"/>
                <a:ea typeface="+mn-ea"/>
                <a:cs typeface="+mn-cs"/>
              </a:rPr>
              <a:t> ignored the needs of their </a:t>
            </a:r>
            <a:r>
              <a:rPr lang="en-US" sz="1200" kern="1200" dirty="0" smtClean="0">
                <a:solidFill>
                  <a:schemeClr val="tx1"/>
                </a:solidFill>
                <a:latin typeface="+mn-lt"/>
                <a:ea typeface="+mn-ea"/>
                <a:cs typeface="+mn-cs"/>
                <a:hlinkClick r:id="rId60"/>
              </a:rPr>
              <a:t>brothers</a:t>
            </a:r>
            <a:r>
              <a:rPr lang="en-US" sz="1200" kern="1200" dirty="0" smtClean="0">
                <a:solidFill>
                  <a:schemeClr val="tx1"/>
                </a:solidFill>
                <a:latin typeface="+mn-lt"/>
                <a:ea typeface="+mn-ea"/>
                <a:cs typeface="+mn-cs"/>
              </a:rPr>
              <a:t> and </a:t>
            </a:r>
            <a:r>
              <a:rPr lang="en-US" sz="1200" kern="1200" dirty="0" smtClean="0">
                <a:solidFill>
                  <a:schemeClr val="tx1"/>
                </a:solidFill>
                <a:latin typeface="+mn-lt"/>
                <a:ea typeface="+mn-ea"/>
                <a:cs typeface="+mn-cs"/>
                <a:hlinkClick r:id="rId61"/>
              </a:rPr>
              <a:t>sisters</a:t>
            </a:r>
            <a:r>
              <a:rPr lang="en-US" sz="1200" kern="1200" dirty="0" smtClean="0">
                <a:solidFill>
                  <a:schemeClr val="tx1"/>
                </a:solidFill>
                <a:latin typeface="+mn-lt"/>
                <a:ea typeface="+mn-ea"/>
                <a:cs typeface="+mn-cs"/>
              </a:rPr>
              <a:t> and actually created factions and divisions (</a:t>
            </a:r>
            <a:r>
              <a:rPr lang="en-US" sz="1200" kern="1200" dirty="0" smtClean="0">
                <a:solidFill>
                  <a:schemeClr val="tx1"/>
                </a:solidFill>
                <a:latin typeface="+mn-lt"/>
                <a:ea typeface="+mn-ea"/>
                <a:cs typeface="+mn-cs"/>
                <a:hlinkClick r:id="rId62"/>
              </a:rPr>
              <a:t>1 Cor. 11:17-18</a:t>
            </a:r>
            <a:r>
              <a:rPr lang="en-US" sz="1200" kern="1200" dirty="0" smtClean="0">
                <a:solidFill>
                  <a:schemeClr val="tx1"/>
                </a:solidFill>
                <a:latin typeface="+mn-lt"/>
                <a:ea typeface="+mn-ea"/>
                <a:cs typeface="+mn-cs"/>
              </a:rPr>
              <a:t>), “for when the time comes to eat, each of you goes ahead with your own supper, and one goes hungry and another becomes drunk” (</a:t>
            </a:r>
            <a:r>
              <a:rPr lang="en-US" sz="1200" kern="1200" dirty="0" smtClean="0">
                <a:solidFill>
                  <a:schemeClr val="tx1"/>
                </a:solidFill>
                <a:latin typeface="+mn-lt"/>
                <a:ea typeface="+mn-ea"/>
                <a:cs typeface="+mn-cs"/>
                <a:hlinkClick r:id="rId63"/>
              </a:rPr>
              <a:t>1 Cor. 11:21</a:t>
            </a:r>
            <a:r>
              <a:rPr lang="en-US" sz="1200" kern="1200" dirty="0" smtClean="0">
                <a:solidFill>
                  <a:schemeClr val="tx1"/>
                </a:solidFill>
                <a:latin typeface="+mn-lt"/>
                <a:ea typeface="+mn-ea"/>
                <a:cs typeface="+mn-cs"/>
              </a:rPr>
              <a:t> NRSV). Because the “fellowship” among the Corinthians themselves was so perverted, Paul could go so far as to say “when you come together, it is not really to eat the Lord’s supper” (</a:t>
            </a:r>
            <a:r>
              <a:rPr lang="en-US" sz="1200" kern="1200" dirty="0" smtClean="0">
                <a:solidFill>
                  <a:schemeClr val="tx1"/>
                </a:solidFill>
                <a:latin typeface="+mn-lt"/>
                <a:ea typeface="+mn-ea"/>
                <a:cs typeface="+mn-cs"/>
                <a:hlinkClick r:id="rId64"/>
              </a:rPr>
              <a:t>1 Cor. 11:20</a:t>
            </a:r>
            <a:r>
              <a:rPr lang="en-US" sz="1200" kern="1200" dirty="0" smtClean="0">
                <a:solidFill>
                  <a:schemeClr val="tx1"/>
                </a:solidFill>
                <a:latin typeface="+mn-lt"/>
                <a:ea typeface="+mn-ea"/>
                <a:cs typeface="+mn-cs"/>
              </a:rPr>
              <a:t> NRSV).</a:t>
            </a:r>
            <a:endParaRPr lang="en-US" sz="2000" dirty="0" smtClean="0"/>
          </a:p>
          <a:p>
            <a:r>
              <a:rPr lang="en-US" sz="1200" i="1" kern="1200" dirty="0" err="1" smtClean="0">
                <a:solidFill>
                  <a:schemeClr val="tx1"/>
                </a:solidFill>
                <a:latin typeface="+mn-lt"/>
                <a:ea typeface="+mn-ea"/>
                <a:cs typeface="+mn-cs"/>
              </a:rPr>
              <a:t>Koinonia</a:t>
            </a:r>
            <a:r>
              <a:rPr lang="en-US" sz="1200" kern="1200" dirty="0" smtClean="0">
                <a:solidFill>
                  <a:schemeClr val="tx1"/>
                </a:solidFill>
                <a:latin typeface="+mn-lt"/>
                <a:ea typeface="+mn-ea"/>
                <a:cs typeface="+mn-cs"/>
              </a:rPr>
              <a:t> with the </a:t>
            </a:r>
            <a:r>
              <a:rPr lang="en-US" sz="1200" kern="1200" dirty="0" smtClean="0">
                <a:solidFill>
                  <a:schemeClr val="tx1"/>
                </a:solidFill>
                <a:latin typeface="+mn-lt"/>
                <a:ea typeface="+mn-ea"/>
                <a:cs typeface="+mn-cs"/>
                <a:hlinkClick r:id="rId37"/>
              </a:rPr>
              <a:t>Lord</a:t>
            </a:r>
            <a:r>
              <a:rPr lang="en-US" sz="1200" kern="1200" dirty="0" smtClean="0">
                <a:solidFill>
                  <a:schemeClr val="tx1"/>
                </a:solidFill>
                <a:latin typeface="+mn-lt"/>
                <a:ea typeface="+mn-ea"/>
                <a:cs typeface="+mn-cs"/>
              </a:rPr>
              <a:t> results not only in sharing His benefits (the </a:t>
            </a:r>
            <a:r>
              <a:rPr lang="en-US" sz="1200" kern="1200" dirty="0" smtClean="0">
                <a:solidFill>
                  <a:schemeClr val="tx1"/>
                </a:solidFill>
                <a:latin typeface="+mn-lt"/>
                <a:ea typeface="+mn-ea"/>
                <a:cs typeface="+mn-cs"/>
                <a:hlinkClick r:id="rId32"/>
              </a:rPr>
              <a:t>gospel</a:t>
            </a:r>
            <a:r>
              <a:rPr lang="en-US" sz="1200" kern="1200" dirty="0" smtClean="0">
                <a:solidFill>
                  <a:schemeClr val="tx1"/>
                </a:solidFill>
                <a:latin typeface="+mn-lt"/>
                <a:ea typeface="+mn-ea"/>
                <a:cs typeface="+mn-cs"/>
              </a:rPr>
              <a:t> and the </a:t>
            </a:r>
            <a:r>
              <a:rPr lang="en-US" sz="1200" kern="1200" dirty="0" smtClean="0">
                <a:solidFill>
                  <a:schemeClr val="tx1"/>
                </a:solidFill>
                <a:latin typeface="+mn-lt"/>
                <a:ea typeface="+mn-ea"/>
                <a:cs typeface="+mn-cs"/>
                <a:hlinkClick r:id="rId44"/>
              </a:rPr>
              <a:t>Holy Spirit</a:t>
            </a:r>
            <a:r>
              <a:rPr lang="en-US" sz="1200" kern="1200" dirty="0" smtClean="0">
                <a:solidFill>
                  <a:schemeClr val="tx1"/>
                </a:solidFill>
                <a:latin typeface="+mn-lt"/>
                <a:ea typeface="+mn-ea"/>
                <a:cs typeface="+mn-cs"/>
              </a:rPr>
              <a:t>), but also sharing His </a:t>
            </a:r>
            <a:r>
              <a:rPr lang="en-US" sz="1200" kern="1200" dirty="0" smtClean="0">
                <a:solidFill>
                  <a:schemeClr val="tx1"/>
                </a:solidFill>
                <a:latin typeface="+mn-lt"/>
                <a:ea typeface="+mn-ea"/>
                <a:cs typeface="+mn-cs"/>
                <a:hlinkClick r:id="rId65"/>
              </a:rPr>
              <a:t>sufferings</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hlinkClick r:id="rId66"/>
              </a:rPr>
              <a:t>Phil. 3:10</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hlinkClick r:id="rId67"/>
              </a:rPr>
              <a:t>Col. 1:24</a:t>
            </a:r>
            <a:r>
              <a:rPr lang="en-US" sz="1200" kern="1200" dirty="0" smtClean="0">
                <a:solidFill>
                  <a:schemeClr val="tx1"/>
                </a:solidFill>
                <a:latin typeface="+mn-lt"/>
                <a:ea typeface="+mn-ea"/>
                <a:cs typeface="+mn-cs"/>
              </a:rPr>
              <a:t>). These texts express clearly just how intimate was </a:t>
            </a:r>
            <a:r>
              <a:rPr lang="en-US" sz="1200" kern="1200" dirty="0" smtClean="0">
                <a:solidFill>
                  <a:schemeClr val="tx1"/>
                </a:solidFill>
                <a:latin typeface="+mn-lt"/>
                <a:ea typeface="+mn-ea"/>
                <a:cs typeface="+mn-cs"/>
                <a:hlinkClick r:id="rId36"/>
              </a:rPr>
              <a:t>Paul’s</a:t>
            </a:r>
            <a:r>
              <a:rPr lang="en-US" sz="1200" kern="1200" dirty="0" smtClean="0">
                <a:solidFill>
                  <a:schemeClr val="tx1"/>
                </a:solidFill>
                <a:latin typeface="+mn-lt"/>
                <a:ea typeface="+mn-ea"/>
                <a:cs typeface="+mn-cs"/>
              </a:rPr>
              <a:t> perception of the close relationship between the believer and the Lord. The pattern of self-sacrifice and </a:t>
            </a:r>
            <a:r>
              <a:rPr lang="en-US" sz="1200" kern="1200" dirty="0" smtClean="0">
                <a:solidFill>
                  <a:schemeClr val="tx1"/>
                </a:solidFill>
                <a:latin typeface="+mn-lt"/>
                <a:ea typeface="+mn-ea"/>
                <a:cs typeface="+mn-cs"/>
                <a:hlinkClick r:id="rId68"/>
              </a:rPr>
              <a:t>humility</a:t>
            </a:r>
            <a:r>
              <a:rPr lang="en-US" sz="1200" kern="1200" dirty="0" smtClean="0">
                <a:solidFill>
                  <a:schemeClr val="tx1"/>
                </a:solidFill>
                <a:latin typeface="+mn-lt"/>
                <a:ea typeface="+mn-ea"/>
                <a:cs typeface="+mn-cs"/>
              </a:rPr>
              <a:t>, demonstrated most profoundly through Jesus’ suffering on the </a:t>
            </a:r>
            <a:r>
              <a:rPr lang="en-US" sz="1200" kern="1200" dirty="0" smtClean="0">
                <a:solidFill>
                  <a:schemeClr val="tx1"/>
                </a:solidFill>
                <a:latin typeface="+mn-lt"/>
                <a:ea typeface="+mn-ea"/>
                <a:cs typeface="+mn-cs"/>
                <a:hlinkClick r:id="rId69"/>
              </a:rPr>
              <a:t>cross</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hlinkClick r:id="rId70"/>
              </a:rPr>
              <a:t>Phil. 2:5-8</a:t>
            </a:r>
            <a:r>
              <a:rPr lang="en-US" sz="1200" kern="1200" dirty="0" smtClean="0">
                <a:solidFill>
                  <a:schemeClr val="tx1"/>
                </a:solidFill>
                <a:latin typeface="+mn-lt"/>
                <a:ea typeface="+mn-ea"/>
                <a:cs typeface="+mn-cs"/>
              </a:rPr>
              <a:t>), is to mark the current </a:t>
            </a:r>
            <a:r>
              <a:rPr lang="en-US" sz="1200" kern="1200" dirty="0" smtClean="0">
                <a:solidFill>
                  <a:schemeClr val="tx1"/>
                </a:solidFill>
                <a:latin typeface="+mn-lt"/>
                <a:ea typeface="+mn-ea"/>
                <a:cs typeface="+mn-cs"/>
                <a:hlinkClick r:id="rId19"/>
              </a:rPr>
              <a:t>life</a:t>
            </a:r>
            <a:r>
              <a:rPr lang="en-US" sz="1200" kern="1200" dirty="0" smtClean="0">
                <a:solidFill>
                  <a:schemeClr val="tx1"/>
                </a:solidFill>
                <a:latin typeface="+mn-lt"/>
                <a:ea typeface="+mn-ea"/>
                <a:cs typeface="+mn-cs"/>
              </a:rPr>
              <a:t> of the disciple. Just as </a:t>
            </a:r>
            <a:r>
              <a:rPr lang="en-US" sz="1200" kern="1200" dirty="0" smtClean="0">
                <a:solidFill>
                  <a:schemeClr val="tx1"/>
                </a:solidFill>
                <a:latin typeface="+mn-lt"/>
                <a:ea typeface="+mn-ea"/>
                <a:cs typeface="+mn-cs"/>
                <a:hlinkClick r:id="rId33"/>
              </a:rPr>
              <a:t>Jesus</a:t>
            </a:r>
            <a:r>
              <a:rPr lang="en-US" sz="1200" kern="1200" dirty="0" smtClean="0">
                <a:solidFill>
                  <a:schemeClr val="tx1"/>
                </a:solidFill>
                <a:latin typeface="+mn-lt"/>
                <a:ea typeface="+mn-ea"/>
                <a:cs typeface="+mn-cs"/>
              </a:rPr>
              <a:t> gave so completely of Himself for the sake of His people, so, too, are believers to give completely of themselves for the sake of the </a:t>
            </a:r>
            <a:r>
              <a:rPr lang="en-US" sz="1200" kern="1200" dirty="0" smtClean="0">
                <a:solidFill>
                  <a:schemeClr val="tx1"/>
                </a:solidFill>
                <a:latin typeface="+mn-lt"/>
                <a:ea typeface="+mn-ea"/>
                <a:cs typeface="+mn-cs"/>
                <a:hlinkClick r:id="rId71"/>
              </a:rPr>
              <a:t>people of God</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hlinkClick r:id="rId72"/>
              </a:rPr>
              <a:t>2 Cor. 4:7-12</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hlinkClick r:id="rId67"/>
              </a:rPr>
              <a:t>Col. 1:24</a:t>
            </a:r>
            <a:r>
              <a:rPr lang="en-US" sz="1200" kern="1200" dirty="0" smtClean="0">
                <a:solidFill>
                  <a:schemeClr val="tx1"/>
                </a:solidFill>
                <a:latin typeface="+mn-lt"/>
                <a:ea typeface="+mn-ea"/>
                <a:cs typeface="+mn-cs"/>
              </a:rPr>
              <a:t>). The pattern of following Christ in suffering continues for the believer, in that just as Christ entered into </a:t>
            </a:r>
            <a:r>
              <a:rPr lang="en-US" sz="1200" kern="1200" dirty="0" smtClean="0">
                <a:solidFill>
                  <a:schemeClr val="tx1"/>
                </a:solidFill>
                <a:latin typeface="+mn-lt"/>
                <a:ea typeface="+mn-ea"/>
                <a:cs typeface="+mn-cs"/>
                <a:hlinkClick r:id="rId73"/>
              </a:rPr>
              <a:t>glory</a:t>
            </a:r>
            <a:r>
              <a:rPr lang="en-US" sz="1200" kern="1200" dirty="0" smtClean="0">
                <a:solidFill>
                  <a:schemeClr val="tx1"/>
                </a:solidFill>
                <a:latin typeface="+mn-lt"/>
                <a:ea typeface="+mn-ea"/>
                <a:cs typeface="+mn-cs"/>
              </a:rPr>
              <a:t> following His suffering (</a:t>
            </a:r>
            <a:r>
              <a:rPr lang="en-US" sz="1200" kern="1200" dirty="0" smtClean="0">
                <a:solidFill>
                  <a:schemeClr val="tx1"/>
                </a:solidFill>
                <a:latin typeface="+mn-lt"/>
                <a:ea typeface="+mn-ea"/>
                <a:cs typeface="+mn-cs"/>
                <a:hlinkClick r:id="rId74"/>
              </a:rPr>
              <a:t>Phil. 2:9-11</a:t>
            </a:r>
            <a:r>
              <a:rPr lang="en-US" sz="1200" kern="1200" dirty="0" smtClean="0">
                <a:solidFill>
                  <a:schemeClr val="tx1"/>
                </a:solidFill>
                <a:latin typeface="+mn-lt"/>
                <a:ea typeface="+mn-ea"/>
                <a:cs typeface="+mn-cs"/>
              </a:rPr>
              <a:t>), so, too, will the believer in the future share in the glory of Christ “if so be that we suffer with him” (</a:t>
            </a:r>
            <a:r>
              <a:rPr lang="en-US" sz="1200" kern="1200" dirty="0" smtClean="0">
                <a:solidFill>
                  <a:schemeClr val="tx1"/>
                </a:solidFill>
                <a:latin typeface="+mn-lt"/>
                <a:ea typeface="+mn-ea"/>
                <a:cs typeface="+mn-cs"/>
                <a:hlinkClick r:id="rId75"/>
              </a:rPr>
              <a:t>Rom. 8:17</a:t>
            </a:r>
            <a:r>
              <a:rPr lang="en-US" sz="1200" kern="1200" dirty="0" smtClean="0">
                <a:solidFill>
                  <a:schemeClr val="tx1"/>
                </a:solidFill>
                <a:latin typeface="+mn-lt"/>
                <a:ea typeface="+mn-ea"/>
                <a:cs typeface="+mn-cs"/>
              </a:rPr>
              <a:t>; compare </a:t>
            </a:r>
            <a:r>
              <a:rPr lang="en-US" sz="1200" kern="1200" dirty="0" smtClean="0">
                <a:solidFill>
                  <a:schemeClr val="tx1"/>
                </a:solidFill>
                <a:latin typeface="+mn-lt"/>
                <a:ea typeface="+mn-ea"/>
                <a:cs typeface="+mn-cs"/>
                <a:hlinkClick r:id="rId76"/>
              </a:rPr>
              <a:t>Phil. 3:10-11</a:t>
            </a:r>
            <a:r>
              <a:rPr lang="en-US" sz="1200" kern="1200" dirty="0" smtClean="0">
                <a:solidFill>
                  <a:schemeClr val="tx1"/>
                </a:solidFill>
                <a:latin typeface="+mn-lt"/>
                <a:ea typeface="+mn-ea"/>
                <a:cs typeface="+mn-cs"/>
              </a:rPr>
              <a:t>).</a:t>
            </a:r>
            <a:endParaRPr lang="en-US" sz="2000" dirty="0" smtClean="0"/>
          </a:p>
          <a:p>
            <a:r>
              <a:rPr lang="en-US" sz="1200" kern="1200" dirty="0" smtClean="0">
                <a:solidFill>
                  <a:schemeClr val="tx1"/>
                </a:solidFill>
                <a:latin typeface="+mn-lt"/>
                <a:ea typeface="+mn-ea"/>
                <a:cs typeface="+mn-cs"/>
              </a:rPr>
              <a:t>Paul believed that Christians were to share with one another what they had to offer to assist fellow believers. Paul used the </a:t>
            </a:r>
            <a:r>
              <a:rPr lang="en-US" sz="1200" i="1" kern="1200" dirty="0" err="1" smtClean="0">
                <a:solidFill>
                  <a:schemeClr val="tx1"/>
                </a:solidFill>
                <a:latin typeface="+mn-lt"/>
                <a:ea typeface="+mn-ea"/>
                <a:cs typeface="+mn-cs"/>
              </a:rPr>
              <a:t>koin</a:t>
            </a:r>
            <a:r>
              <a:rPr lang="en-US" sz="1200" i="1"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stem to refer to such sharing. One who has received the word ought to “share” it with others (</a:t>
            </a:r>
            <a:r>
              <a:rPr lang="en-US" sz="1200" kern="1200" dirty="0" smtClean="0">
                <a:solidFill>
                  <a:schemeClr val="tx1"/>
                </a:solidFill>
                <a:latin typeface="+mn-lt"/>
                <a:ea typeface="+mn-ea"/>
                <a:cs typeface="+mn-cs"/>
                <a:hlinkClick r:id="rId77"/>
              </a:rPr>
              <a:t>Gal. 6:6</a:t>
            </a:r>
            <a:r>
              <a:rPr lang="en-US" sz="1200" kern="1200" dirty="0" smtClean="0">
                <a:solidFill>
                  <a:schemeClr val="tx1"/>
                </a:solidFill>
                <a:latin typeface="+mn-lt"/>
                <a:ea typeface="+mn-ea"/>
                <a:cs typeface="+mn-cs"/>
              </a:rPr>
              <a:t>). Though it is not translated “fellowship” in English versions, </a:t>
            </a:r>
            <a:r>
              <a:rPr lang="en-US" sz="1200" kern="1200" dirty="0" smtClean="0">
                <a:solidFill>
                  <a:schemeClr val="tx1"/>
                </a:solidFill>
                <a:latin typeface="+mn-lt"/>
                <a:ea typeface="+mn-ea"/>
                <a:cs typeface="+mn-cs"/>
                <a:hlinkClick r:id="rId36"/>
              </a:rPr>
              <a:t>Paul</a:t>
            </a:r>
            <a:r>
              <a:rPr lang="en-US" sz="1200" kern="1200" dirty="0" smtClean="0">
                <a:solidFill>
                  <a:schemeClr val="tx1"/>
                </a:solidFill>
                <a:latin typeface="+mn-lt"/>
                <a:ea typeface="+mn-ea"/>
                <a:cs typeface="+mn-cs"/>
              </a:rPr>
              <a:t> actually used the term </a:t>
            </a:r>
            <a:r>
              <a:rPr lang="en-US" sz="1200" i="1" kern="1200" dirty="0" err="1" smtClean="0">
                <a:solidFill>
                  <a:schemeClr val="tx1"/>
                </a:solidFill>
                <a:latin typeface="+mn-lt"/>
                <a:ea typeface="+mn-ea"/>
                <a:cs typeface="+mn-cs"/>
              </a:rPr>
              <a:t>koinonia</a:t>
            </a:r>
            <a:r>
              <a:rPr lang="en-US" sz="1200" kern="1200" dirty="0" smtClean="0">
                <a:solidFill>
                  <a:schemeClr val="tx1"/>
                </a:solidFill>
                <a:latin typeface="+mn-lt"/>
                <a:ea typeface="+mn-ea"/>
                <a:cs typeface="+mn-cs"/>
              </a:rPr>
              <a:t> to denote the financial contribution which he was collecting from Gentile believers to take to </a:t>
            </a:r>
            <a:r>
              <a:rPr lang="en-US" sz="1200" kern="1200" dirty="0" smtClean="0">
                <a:solidFill>
                  <a:schemeClr val="tx1"/>
                </a:solidFill>
                <a:latin typeface="+mn-lt"/>
                <a:ea typeface="+mn-ea"/>
                <a:cs typeface="+mn-cs"/>
                <a:hlinkClick r:id="rId78"/>
              </a:rPr>
              <a:t>Jerusalem</a:t>
            </a:r>
            <a:r>
              <a:rPr lang="en-US" sz="1200" kern="1200" dirty="0" smtClean="0">
                <a:solidFill>
                  <a:schemeClr val="tx1"/>
                </a:solidFill>
                <a:latin typeface="+mn-lt"/>
                <a:ea typeface="+mn-ea"/>
                <a:cs typeface="+mn-cs"/>
              </a:rPr>
              <a:t> for the relief of the </a:t>
            </a:r>
            <a:r>
              <a:rPr lang="en-US" sz="1200" kern="1200" dirty="0" smtClean="0">
                <a:solidFill>
                  <a:schemeClr val="tx1"/>
                </a:solidFill>
                <a:latin typeface="+mn-lt"/>
                <a:ea typeface="+mn-ea"/>
                <a:cs typeface="+mn-cs"/>
                <a:hlinkClick r:id="rId79"/>
              </a:rPr>
              <a:t>saints</a:t>
            </a:r>
            <a:r>
              <a:rPr lang="en-US" sz="1200" kern="1200" dirty="0" smtClean="0">
                <a:solidFill>
                  <a:schemeClr val="tx1"/>
                </a:solidFill>
                <a:latin typeface="+mn-lt"/>
                <a:ea typeface="+mn-ea"/>
                <a:cs typeface="+mn-cs"/>
              </a:rPr>
              <a:t> who lived there (</a:t>
            </a:r>
            <a:r>
              <a:rPr lang="en-US" sz="1200" kern="1200" dirty="0" smtClean="0">
                <a:solidFill>
                  <a:schemeClr val="tx1"/>
                </a:solidFill>
                <a:latin typeface="+mn-lt"/>
                <a:ea typeface="+mn-ea"/>
                <a:cs typeface="+mn-cs"/>
                <a:hlinkClick r:id="rId80"/>
              </a:rPr>
              <a:t>Rom. 15:26</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hlinkClick r:id="rId81"/>
              </a:rPr>
              <a:t>2 Cor. 8:4</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hlinkClick r:id="rId82"/>
              </a:rPr>
              <a:t>9:13</a:t>
            </a:r>
            <a:r>
              <a:rPr lang="en-US" sz="1200" kern="1200" dirty="0" smtClean="0">
                <a:solidFill>
                  <a:schemeClr val="tx1"/>
                </a:solidFill>
                <a:latin typeface="+mn-lt"/>
                <a:ea typeface="+mn-ea"/>
                <a:cs typeface="+mn-cs"/>
              </a:rPr>
              <a:t>). The reason he could refer to a financial </a:t>
            </a:r>
            <a:r>
              <a:rPr lang="en-US" sz="1200" kern="1200" dirty="0" smtClean="0">
                <a:solidFill>
                  <a:schemeClr val="tx1"/>
                </a:solidFill>
                <a:latin typeface="+mn-lt"/>
                <a:ea typeface="+mn-ea"/>
                <a:cs typeface="+mn-cs"/>
                <a:hlinkClick r:id="rId83"/>
              </a:rPr>
              <a:t>gift</a:t>
            </a:r>
            <a:r>
              <a:rPr lang="en-US" sz="1200" kern="1200" dirty="0" smtClean="0">
                <a:solidFill>
                  <a:schemeClr val="tx1"/>
                </a:solidFill>
                <a:latin typeface="+mn-lt"/>
                <a:ea typeface="+mn-ea"/>
                <a:cs typeface="+mn-cs"/>
              </a:rPr>
              <a:t> as </a:t>
            </a:r>
            <a:r>
              <a:rPr lang="en-US" sz="1200" i="1" kern="1200" dirty="0" err="1" smtClean="0">
                <a:solidFill>
                  <a:schemeClr val="tx1"/>
                </a:solidFill>
                <a:latin typeface="+mn-lt"/>
                <a:ea typeface="+mn-ea"/>
                <a:cs typeface="+mn-cs"/>
              </a:rPr>
              <a:t>koinonia</a:t>
            </a:r>
            <a:r>
              <a:rPr lang="en-US" sz="1200" kern="1200" dirty="0" smtClean="0">
                <a:solidFill>
                  <a:schemeClr val="tx1"/>
                </a:solidFill>
                <a:latin typeface="+mn-lt"/>
                <a:ea typeface="+mn-ea"/>
                <a:cs typeface="+mn-cs"/>
              </a:rPr>
              <a:t> is explained by </a:t>
            </a:r>
            <a:r>
              <a:rPr lang="en-US" sz="1200" kern="1200" dirty="0" smtClean="0">
                <a:solidFill>
                  <a:schemeClr val="tx1"/>
                </a:solidFill>
                <a:latin typeface="+mn-lt"/>
                <a:ea typeface="+mn-ea"/>
                <a:cs typeface="+mn-cs"/>
                <a:hlinkClick r:id="rId84"/>
              </a:rPr>
              <a:t>Romans 15:27</a:t>
            </a:r>
            <a:r>
              <a:rPr lang="en-US" sz="1200" kern="1200" dirty="0" smtClean="0">
                <a:solidFill>
                  <a:schemeClr val="tx1"/>
                </a:solidFill>
                <a:latin typeface="+mn-lt"/>
                <a:ea typeface="+mn-ea"/>
                <a:cs typeface="+mn-cs"/>
              </a:rPr>
              <a:t>: “If the </a:t>
            </a:r>
            <a:r>
              <a:rPr lang="en-US" sz="1200" kern="1200" dirty="0" smtClean="0">
                <a:solidFill>
                  <a:schemeClr val="tx1"/>
                </a:solidFill>
                <a:latin typeface="+mn-lt"/>
                <a:ea typeface="+mn-ea"/>
                <a:cs typeface="+mn-cs"/>
                <a:hlinkClick r:id="rId85"/>
              </a:rPr>
              <a:t>Gentiles</a:t>
            </a:r>
            <a:r>
              <a:rPr lang="en-US" sz="1200" kern="1200" dirty="0" smtClean="0">
                <a:solidFill>
                  <a:schemeClr val="tx1"/>
                </a:solidFill>
                <a:latin typeface="+mn-lt"/>
                <a:ea typeface="+mn-ea"/>
                <a:cs typeface="+mn-cs"/>
              </a:rPr>
              <a:t> have come to share in their [the Jewish </a:t>
            </a:r>
            <a:r>
              <a:rPr lang="en-US" sz="1200" kern="1200" dirty="0" smtClean="0">
                <a:solidFill>
                  <a:schemeClr val="tx1"/>
                </a:solidFill>
                <a:latin typeface="+mn-lt"/>
                <a:ea typeface="+mn-ea"/>
                <a:cs typeface="+mn-cs"/>
                <a:hlinkClick r:id="rId10"/>
              </a:rPr>
              <a:t>Christians’</a:t>
            </a:r>
            <a:r>
              <a:rPr lang="en-US" sz="1200" kern="1200" dirty="0" smtClean="0">
                <a:solidFill>
                  <a:schemeClr val="tx1"/>
                </a:solidFill>
                <a:latin typeface="+mn-lt"/>
                <a:ea typeface="+mn-ea"/>
                <a:cs typeface="+mn-cs"/>
              </a:rPr>
              <a:t>] spiritual blessings, they ought also to be of service to them in material things” (NRSV). In this case, each offered what they were able to offer to benefit others: Jewish Christians their spiritual blessings, Gentile Christians their material blessings. Such mutual sharing of one’s blessings is a clear and profound expression of Christian fellowship.</a:t>
            </a:r>
            <a:endParaRPr lang="en-US" sz="2000" dirty="0" smtClean="0"/>
          </a:p>
          <a:p>
            <a:r>
              <a:rPr lang="en-US" sz="1200" kern="1200" dirty="0" smtClean="0">
                <a:solidFill>
                  <a:schemeClr val="tx1"/>
                </a:solidFill>
                <a:latin typeface="+mn-lt"/>
                <a:ea typeface="+mn-ea"/>
                <a:cs typeface="+mn-cs"/>
              </a:rPr>
              <a:t>Finally, for </a:t>
            </a:r>
            <a:r>
              <a:rPr lang="en-US" sz="1200" kern="1200" dirty="0" smtClean="0">
                <a:solidFill>
                  <a:schemeClr val="tx1"/>
                </a:solidFill>
                <a:latin typeface="+mn-lt"/>
                <a:ea typeface="+mn-ea"/>
                <a:cs typeface="+mn-cs"/>
                <a:hlinkClick r:id="rId36"/>
              </a:rPr>
              <a:t>Paul</a:t>
            </a:r>
            <a:r>
              <a:rPr lang="en-US" sz="1200" kern="1200" dirty="0" smtClean="0">
                <a:solidFill>
                  <a:schemeClr val="tx1"/>
                </a:solidFill>
                <a:latin typeface="+mn-lt"/>
                <a:ea typeface="+mn-ea"/>
                <a:cs typeface="+mn-cs"/>
              </a:rPr>
              <a:t>, </a:t>
            </a:r>
            <a:r>
              <a:rPr lang="en-US" sz="1200" i="1" kern="1200" dirty="0" err="1" smtClean="0">
                <a:solidFill>
                  <a:schemeClr val="tx1"/>
                </a:solidFill>
                <a:latin typeface="+mn-lt"/>
                <a:ea typeface="+mn-ea"/>
                <a:cs typeface="+mn-cs"/>
              </a:rPr>
              <a:t>koinonia</a:t>
            </a:r>
            <a:r>
              <a:rPr lang="en-US" sz="1200" kern="1200" dirty="0" smtClean="0">
                <a:solidFill>
                  <a:schemeClr val="tx1"/>
                </a:solidFill>
                <a:latin typeface="+mn-lt"/>
                <a:ea typeface="+mn-ea"/>
                <a:cs typeface="+mn-cs"/>
              </a:rPr>
              <a:t> was a most appropriate term to describe the </a:t>
            </a:r>
            <a:r>
              <a:rPr lang="en-US" sz="1200" kern="1200" dirty="0" smtClean="0">
                <a:solidFill>
                  <a:schemeClr val="tx1"/>
                </a:solidFill>
                <a:latin typeface="+mn-lt"/>
                <a:ea typeface="+mn-ea"/>
                <a:cs typeface="+mn-cs"/>
                <a:hlinkClick r:id="rId46"/>
              </a:rPr>
              <a:t>unity</a:t>
            </a:r>
            <a:r>
              <a:rPr lang="en-US" sz="1200" kern="1200" dirty="0" smtClean="0">
                <a:solidFill>
                  <a:schemeClr val="tx1"/>
                </a:solidFill>
                <a:latin typeface="+mn-lt"/>
                <a:ea typeface="+mn-ea"/>
                <a:cs typeface="+mn-cs"/>
              </a:rPr>
              <a:t> and bonding that exists between </a:t>
            </a:r>
            <a:r>
              <a:rPr lang="en-US" sz="1200" kern="1200" dirty="0" smtClean="0">
                <a:solidFill>
                  <a:schemeClr val="tx1"/>
                </a:solidFill>
                <a:latin typeface="+mn-lt"/>
                <a:ea typeface="+mn-ea"/>
                <a:cs typeface="+mn-cs"/>
                <a:hlinkClick r:id="rId10"/>
              </a:rPr>
              <a:t>Christians</a:t>
            </a:r>
            <a:r>
              <a:rPr lang="en-US" sz="1200" kern="1200" dirty="0" smtClean="0">
                <a:solidFill>
                  <a:schemeClr val="tx1"/>
                </a:solidFill>
                <a:latin typeface="+mn-lt"/>
                <a:ea typeface="+mn-ea"/>
                <a:cs typeface="+mn-cs"/>
              </a:rPr>
              <a:t> by virtue of the fact that they share together in the </a:t>
            </a:r>
            <a:r>
              <a:rPr lang="en-US" sz="1200" kern="1200" dirty="0" smtClean="0">
                <a:solidFill>
                  <a:schemeClr val="tx1"/>
                </a:solidFill>
                <a:latin typeface="+mn-lt"/>
                <a:ea typeface="+mn-ea"/>
                <a:cs typeface="+mn-cs"/>
                <a:hlinkClick r:id="rId86"/>
              </a:rPr>
              <a:t>grace</a:t>
            </a:r>
            <a:r>
              <a:rPr lang="en-US" sz="1200" kern="1200" dirty="0" smtClean="0">
                <a:solidFill>
                  <a:schemeClr val="tx1"/>
                </a:solidFill>
                <a:latin typeface="+mn-lt"/>
                <a:ea typeface="+mn-ea"/>
                <a:cs typeface="+mn-cs"/>
              </a:rPr>
              <a:t> of the </a:t>
            </a:r>
            <a:r>
              <a:rPr lang="en-US" sz="1200" kern="1200" dirty="0" smtClean="0">
                <a:solidFill>
                  <a:schemeClr val="tx1"/>
                </a:solidFill>
                <a:latin typeface="+mn-lt"/>
                <a:ea typeface="+mn-ea"/>
                <a:cs typeface="+mn-cs"/>
                <a:hlinkClick r:id="rId32"/>
              </a:rPr>
              <a:t>gospel</a:t>
            </a:r>
            <a:r>
              <a:rPr lang="en-US" sz="1200" kern="1200" dirty="0" smtClean="0">
                <a:solidFill>
                  <a:schemeClr val="tx1"/>
                </a:solidFill>
                <a:latin typeface="+mn-lt"/>
                <a:ea typeface="+mn-ea"/>
                <a:cs typeface="+mn-cs"/>
              </a:rPr>
              <a:t>. When Paul wished to express the essential oneness of the </a:t>
            </a:r>
            <a:r>
              <a:rPr lang="en-US" sz="1200" kern="1200" dirty="0" smtClean="0">
                <a:solidFill>
                  <a:schemeClr val="tx1"/>
                </a:solidFill>
                <a:latin typeface="+mn-lt"/>
                <a:ea typeface="+mn-ea"/>
                <a:cs typeface="+mn-cs"/>
                <a:hlinkClick r:id="rId87"/>
              </a:rPr>
              <a:t>apostolic</a:t>
            </a:r>
            <a:r>
              <a:rPr lang="en-US" sz="1200" kern="1200" dirty="0" smtClean="0">
                <a:solidFill>
                  <a:schemeClr val="tx1"/>
                </a:solidFill>
                <a:latin typeface="+mn-lt"/>
                <a:ea typeface="+mn-ea"/>
                <a:cs typeface="+mn-cs"/>
              </a:rPr>
              <a:t> leadership of the </a:t>
            </a:r>
            <a:r>
              <a:rPr lang="en-US" sz="1200" kern="1200" dirty="0" smtClean="0">
                <a:solidFill>
                  <a:schemeClr val="tx1"/>
                </a:solidFill>
                <a:latin typeface="+mn-lt"/>
                <a:ea typeface="+mn-ea"/>
                <a:cs typeface="+mn-cs"/>
                <a:hlinkClick r:id="rId88"/>
              </a:rPr>
              <a:t>church</a:t>
            </a:r>
            <a:r>
              <a:rPr lang="en-US" sz="1200" kern="1200" dirty="0" smtClean="0">
                <a:solidFill>
                  <a:schemeClr val="tx1"/>
                </a:solidFill>
                <a:latin typeface="+mn-lt"/>
                <a:ea typeface="+mn-ea"/>
                <a:cs typeface="+mn-cs"/>
              </a:rPr>
              <a:t> he said concerning </a:t>
            </a:r>
            <a:r>
              <a:rPr lang="en-US" sz="1200" kern="1200" dirty="0" smtClean="0">
                <a:solidFill>
                  <a:schemeClr val="tx1"/>
                </a:solidFill>
                <a:latin typeface="+mn-lt"/>
                <a:ea typeface="+mn-ea"/>
                <a:cs typeface="+mn-cs"/>
                <a:hlinkClick r:id="rId89"/>
              </a:rPr>
              <a:t>James</a:t>
            </a:r>
            <a:r>
              <a:rPr lang="en-US" sz="1200" kern="1200" dirty="0" smtClean="0">
                <a:solidFill>
                  <a:schemeClr val="tx1"/>
                </a:solidFill>
                <a:latin typeface="+mn-lt"/>
                <a:ea typeface="+mn-ea"/>
                <a:cs typeface="+mn-cs"/>
              </a:rPr>
              <a:t>, the Lord’s brother, </a:t>
            </a:r>
            <a:r>
              <a:rPr lang="en-US" sz="1200" kern="1200" dirty="0" smtClean="0">
                <a:solidFill>
                  <a:schemeClr val="tx1"/>
                </a:solidFill>
                <a:latin typeface="+mn-lt"/>
                <a:ea typeface="+mn-ea"/>
                <a:cs typeface="+mn-cs"/>
                <a:hlinkClick r:id="rId90"/>
              </a:rPr>
              <a:t>Peter</a:t>
            </a:r>
            <a:r>
              <a:rPr lang="en-US" sz="1200" kern="1200" dirty="0" smtClean="0">
                <a:solidFill>
                  <a:schemeClr val="tx1"/>
                </a:solidFill>
                <a:latin typeface="+mn-lt"/>
                <a:ea typeface="+mn-ea"/>
                <a:cs typeface="+mn-cs"/>
              </a:rPr>
              <a:t>, and </a:t>
            </a:r>
            <a:r>
              <a:rPr lang="en-US" sz="1200" kern="1200" dirty="0" smtClean="0">
                <a:solidFill>
                  <a:schemeClr val="tx1"/>
                </a:solidFill>
                <a:latin typeface="+mn-lt"/>
                <a:ea typeface="+mn-ea"/>
                <a:cs typeface="+mn-cs"/>
                <a:hlinkClick r:id="rId91"/>
              </a:rPr>
              <a:t>John</a:t>
            </a:r>
            <a:r>
              <a:rPr lang="en-US" sz="1200" kern="1200" dirty="0" smtClean="0">
                <a:solidFill>
                  <a:schemeClr val="tx1"/>
                </a:solidFill>
                <a:latin typeface="+mn-lt"/>
                <a:ea typeface="+mn-ea"/>
                <a:cs typeface="+mn-cs"/>
              </a:rPr>
              <a:t>, that they “gave to me ... the right hands of fellowship” (</a:t>
            </a:r>
            <a:r>
              <a:rPr lang="en-US" sz="1200" kern="1200" dirty="0" smtClean="0">
                <a:solidFill>
                  <a:schemeClr val="tx1"/>
                </a:solidFill>
                <a:latin typeface="+mn-lt"/>
                <a:ea typeface="+mn-ea"/>
                <a:cs typeface="+mn-cs"/>
                <a:hlinkClick r:id="rId92"/>
              </a:rPr>
              <a:t>Gal. 2:9</a:t>
            </a:r>
            <a:r>
              <a:rPr lang="en-US" sz="1200" kern="1200" dirty="0" smtClean="0">
                <a:solidFill>
                  <a:schemeClr val="tx1"/>
                </a:solidFill>
                <a:latin typeface="+mn-lt"/>
                <a:ea typeface="+mn-ea"/>
                <a:cs typeface="+mn-cs"/>
              </a:rPr>
              <a:t>). When we realize that this expression of </a:t>
            </a:r>
            <a:r>
              <a:rPr lang="en-US" sz="1200" i="1" kern="1200" dirty="0" err="1" smtClean="0">
                <a:solidFill>
                  <a:schemeClr val="tx1"/>
                </a:solidFill>
                <a:latin typeface="+mn-lt"/>
                <a:ea typeface="+mn-ea"/>
                <a:cs typeface="+mn-cs"/>
              </a:rPr>
              <a:t>koinonia</a:t>
            </a:r>
            <a:r>
              <a:rPr lang="en-US" sz="1200" kern="1200" dirty="0" smtClean="0">
                <a:solidFill>
                  <a:schemeClr val="tx1"/>
                </a:solidFill>
                <a:latin typeface="+mn-lt"/>
                <a:ea typeface="+mn-ea"/>
                <a:cs typeface="+mn-cs"/>
              </a:rPr>
              <a:t> came on the heels of one of the most hotly debated issues in the early church, namely the status of </a:t>
            </a:r>
            <a:r>
              <a:rPr lang="en-US" sz="1200" kern="1200" dirty="0" smtClean="0">
                <a:solidFill>
                  <a:schemeClr val="tx1"/>
                </a:solidFill>
                <a:latin typeface="+mn-lt"/>
                <a:ea typeface="+mn-ea"/>
                <a:cs typeface="+mn-cs"/>
                <a:hlinkClick r:id="rId85"/>
              </a:rPr>
              <a:t>Gentiles</a:t>
            </a:r>
            <a:r>
              <a:rPr lang="en-US" sz="1200" kern="1200" dirty="0" smtClean="0">
                <a:solidFill>
                  <a:schemeClr val="tx1"/>
                </a:solidFill>
                <a:latin typeface="+mn-lt"/>
                <a:ea typeface="+mn-ea"/>
                <a:cs typeface="+mn-cs"/>
              </a:rPr>
              <a:t> in the </a:t>
            </a:r>
            <a:r>
              <a:rPr lang="en-US" sz="1200" kern="1200" dirty="0" smtClean="0">
                <a:solidFill>
                  <a:schemeClr val="tx1"/>
                </a:solidFill>
                <a:latin typeface="+mn-lt"/>
                <a:ea typeface="+mn-ea"/>
                <a:cs typeface="+mn-cs"/>
                <a:hlinkClick r:id="rId71"/>
              </a:rPr>
              <a:t>people of God</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hlinkClick r:id="rId93"/>
              </a:rPr>
              <a:t>Gal. 2:1-10</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hlinkClick r:id="rId94"/>
              </a:rPr>
              <a:t>Acts 15</a:t>
            </a:r>
            <a:r>
              <a:rPr lang="en-US" sz="1200" kern="1200" dirty="0" smtClean="0">
                <a:solidFill>
                  <a:schemeClr val="tx1"/>
                </a:solidFill>
                <a:latin typeface="+mn-lt"/>
                <a:ea typeface="+mn-ea"/>
                <a:cs typeface="+mn-cs"/>
              </a:rPr>
              <a:t>), we can see how powerful and all encompassing Paul’s notion of Christian fellowship actually was.</a:t>
            </a:r>
            <a:endParaRPr lang="en-US" sz="2000" dirty="0" smtClean="0"/>
          </a:p>
          <a:p>
            <a:r>
              <a:rPr lang="en-US" sz="1200" kern="1200" dirty="0" smtClean="0">
                <a:solidFill>
                  <a:schemeClr val="tx1"/>
                </a:solidFill>
                <a:latin typeface="+mn-lt"/>
                <a:ea typeface="+mn-ea"/>
                <a:cs typeface="+mn-cs"/>
              </a:rPr>
              <a:t>Like Paul, </a:t>
            </a:r>
            <a:r>
              <a:rPr lang="en-US" sz="1200" kern="1200" dirty="0" smtClean="0">
                <a:solidFill>
                  <a:schemeClr val="tx1"/>
                </a:solidFill>
                <a:latin typeface="+mn-lt"/>
                <a:ea typeface="+mn-ea"/>
                <a:cs typeface="+mn-cs"/>
                <a:hlinkClick r:id="rId91"/>
              </a:rPr>
              <a:t>John</a:t>
            </a:r>
            <a:r>
              <a:rPr lang="en-US" sz="1200" kern="1200" dirty="0" smtClean="0">
                <a:solidFill>
                  <a:schemeClr val="tx1"/>
                </a:solidFill>
                <a:latin typeface="+mn-lt"/>
                <a:ea typeface="+mn-ea"/>
                <a:cs typeface="+mn-cs"/>
              </a:rPr>
              <a:t> also affirmed that </a:t>
            </a:r>
            <a:r>
              <a:rPr lang="en-US" sz="1200" i="1" kern="1200" dirty="0" err="1" smtClean="0">
                <a:solidFill>
                  <a:schemeClr val="tx1"/>
                </a:solidFill>
                <a:latin typeface="+mn-lt"/>
                <a:ea typeface="+mn-ea"/>
                <a:cs typeface="+mn-cs"/>
              </a:rPr>
              <a:t>koinonia</a:t>
            </a:r>
            <a:r>
              <a:rPr lang="en-US" sz="1200" kern="1200" dirty="0" smtClean="0">
                <a:solidFill>
                  <a:schemeClr val="tx1"/>
                </a:solidFill>
                <a:latin typeface="+mn-lt"/>
                <a:ea typeface="+mn-ea"/>
                <a:cs typeface="+mn-cs"/>
              </a:rPr>
              <a:t> was an important aspect of the Christian </a:t>
            </a:r>
            <a:r>
              <a:rPr lang="en-US" sz="1200" kern="1200" dirty="0" smtClean="0">
                <a:solidFill>
                  <a:schemeClr val="tx1"/>
                </a:solidFill>
                <a:latin typeface="+mn-lt"/>
                <a:ea typeface="+mn-ea"/>
                <a:cs typeface="+mn-cs"/>
                <a:hlinkClick r:id="rId95"/>
              </a:rPr>
              <a:t>pilgrimage</a:t>
            </a:r>
            <a:r>
              <a:rPr lang="en-US" sz="1200" kern="1200" dirty="0" smtClean="0">
                <a:solidFill>
                  <a:schemeClr val="tx1"/>
                </a:solidFill>
                <a:latin typeface="+mn-lt"/>
                <a:ea typeface="+mn-ea"/>
                <a:cs typeface="+mn-cs"/>
              </a:rPr>
              <a:t>. He affirmed emphatically that fellowship with God and the Son was to issue in fellowship with the other believers (</a:t>
            </a:r>
            <a:r>
              <a:rPr lang="en-US" sz="1200" kern="1200" dirty="0" smtClean="0">
                <a:solidFill>
                  <a:schemeClr val="tx1"/>
                </a:solidFill>
                <a:latin typeface="+mn-lt"/>
                <a:ea typeface="+mn-ea"/>
                <a:cs typeface="+mn-cs"/>
                <a:hlinkClick r:id="rId96"/>
              </a:rPr>
              <a:t>1 John 1:3</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hlinkClick r:id="rId97"/>
              </a:rPr>
              <a:t>6-7</a:t>
            </a:r>
            <a:r>
              <a:rPr lang="en-US" sz="1200" kern="1200" dirty="0" smtClean="0">
                <a:solidFill>
                  <a:schemeClr val="tx1"/>
                </a:solidFill>
                <a:latin typeface="+mn-lt"/>
                <a:ea typeface="+mn-ea"/>
                <a:cs typeface="+mn-cs"/>
              </a:rPr>
              <a:t>).</a:t>
            </a:r>
            <a:endParaRPr lang="en-US" sz="2000" dirty="0" smtClean="0"/>
          </a:p>
          <a:p>
            <a:r>
              <a:rPr lang="en-US" sz="1200" kern="1200" dirty="0" smtClean="0">
                <a:solidFill>
                  <a:schemeClr val="tx1"/>
                </a:solidFill>
                <a:latin typeface="+mn-lt"/>
                <a:ea typeface="+mn-ea"/>
                <a:cs typeface="+mn-cs"/>
              </a:rPr>
              <a:t>See </a:t>
            </a:r>
            <a:r>
              <a:rPr lang="en-US" sz="1200" kern="1200" dirty="0" smtClean="0">
                <a:solidFill>
                  <a:schemeClr val="tx1"/>
                </a:solidFill>
                <a:latin typeface="+mn-lt"/>
                <a:ea typeface="+mn-ea"/>
                <a:cs typeface="+mn-cs"/>
                <a:hlinkClick r:id="rId48"/>
              </a:rPr>
              <a:t>Lord’s Supper</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hlinkClick r:id="rId44"/>
              </a:rPr>
              <a:t>Holy Spirit</a:t>
            </a:r>
            <a:r>
              <a:rPr lang="en-US" sz="1200" kern="1200" dirty="0" smtClean="0">
                <a:solidFill>
                  <a:schemeClr val="tx1"/>
                </a:solidFill>
                <a:latin typeface="+mn-lt"/>
                <a:ea typeface="+mn-ea"/>
                <a:cs typeface="+mn-cs"/>
              </a:rPr>
              <a:t>.</a:t>
            </a:r>
            <a:endParaRPr lang="en-US" sz="2000" dirty="0" smtClean="0"/>
          </a:p>
          <a:p>
            <a:r>
              <a:rPr lang="en-US" sz="1200" i="1" kern="1200" dirty="0" smtClean="0">
                <a:solidFill>
                  <a:schemeClr val="tx1"/>
                </a:solidFill>
                <a:latin typeface="+mn-lt"/>
                <a:ea typeface="+mn-ea"/>
                <a:cs typeface="+mn-cs"/>
              </a:rPr>
              <a:t>Bradley Chance</a:t>
            </a:r>
            <a:endParaRPr lang="en-US" sz="2000" dirty="0" smtClean="0"/>
          </a:p>
          <a:p>
            <a:pPr algn="l"/>
            <a:endParaRPr lang="en-US" sz="2000" dirty="0" smtClean="0"/>
          </a:p>
          <a:p>
            <a:endParaRPr lang="en-US" dirty="0"/>
          </a:p>
        </p:txBody>
      </p:sp>
      <p:sp>
        <p:nvSpPr>
          <p:cNvPr id="4" name="Slide Number Placeholder 3"/>
          <p:cNvSpPr>
            <a:spLocks noGrp="1"/>
          </p:cNvSpPr>
          <p:nvPr>
            <p:ph type="sldNum" sz="quarter" idx="10"/>
          </p:nvPr>
        </p:nvSpPr>
        <p:spPr/>
        <p:txBody>
          <a:bodyPr/>
          <a:lstStyle/>
          <a:p>
            <a:fld id="{7902FE0C-308E-4661-8110-5D15FF3F099E}"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457200" lvl="0" indent="-457200" algn="l">
              <a:buClr>
                <a:schemeClr val="tx1"/>
              </a:buClr>
              <a:buSzPct val="110000"/>
              <a:buFont typeface="+mj-lt"/>
              <a:buAutoNum type="arabicPeriod" startAt="2"/>
            </a:pPr>
            <a:r>
              <a:rPr lang="en-US" sz="1200" u="sng" dirty="0" smtClean="0"/>
              <a:t>observing the ordinances</a:t>
            </a:r>
            <a:r>
              <a:rPr lang="en-US" sz="1200" dirty="0" smtClean="0"/>
              <a:t> of Christ;  </a:t>
            </a:r>
            <a:r>
              <a:rPr lang="en-US" sz="1200" dirty="0" smtClean="0">
                <a:hlinkClick r:id="rId3"/>
              </a:rPr>
              <a:t>1 </a:t>
            </a:r>
            <a:r>
              <a:rPr lang="en-US" sz="1200" dirty="0" err="1" smtClean="0">
                <a:hlinkClick r:id="rId3"/>
              </a:rPr>
              <a:t>Cor</a:t>
            </a:r>
            <a:r>
              <a:rPr lang="en-US" sz="1200" dirty="0" smtClean="0">
                <a:hlinkClick r:id="rId3"/>
              </a:rPr>
              <a:t> 11:1-3</a:t>
            </a:r>
            <a:r>
              <a:rPr lang="en-US" sz="1200" dirty="0" smtClean="0"/>
              <a:t>     </a:t>
            </a:r>
          </a:p>
          <a:p>
            <a:pPr marL="457200" lvl="0" indent="-457200" algn="l">
              <a:buClr>
                <a:schemeClr val="tx1"/>
              </a:buClr>
              <a:buSzPct val="110000"/>
              <a:buFont typeface="+mj-lt"/>
              <a:buAutoNum type="arabicPeriod" startAt="2"/>
            </a:pPr>
            <a:r>
              <a:rPr lang="en-US" sz="1200" u="sng" dirty="0" smtClean="0"/>
              <a:t>governed by his  laws</a:t>
            </a:r>
            <a:r>
              <a:rPr lang="en-US" sz="1200" dirty="0" smtClean="0"/>
              <a:t>; </a:t>
            </a:r>
            <a:r>
              <a:rPr lang="en-US" sz="1200" dirty="0" smtClean="0">
                <a:hlinkClick r:id="rId4"/>
              </a:rPr>
              <a:t>1 </a:t>
            </a:r>
            <a:r>
              <a:rPr lang="en-US" sz="1200" dirty="0" err="1" smtClean="0">
                <a:hlinkClick r:id="rId4"/>
              </a:rPr>
              <a:t>Thess</a:t>
            </a:r>
            <a:r>
              <a:rPr lang="en-US" sz="1200" dirty="0" smtClean="0">
                <a:hlinkClick r:id="rId4"/>
              </a:rPr>
              <a:t> 5:22</a:t>
            </a:r>
            <a:r>
              <a:rPr lang="en-US" sz="1200" dirty="0" smtClean="0"/>
              <a:t>; </a:t>
            </a:r>
            <a:r>
              <a:rPr lang="en-US" sz="1200" dirty="0" smtClean="0">
                <a:hlinkClick r:id="rId5"/>
              </a:rPr>
              <a:t>1 Peter 2:11</a:t>
            </a:r>
            <a:r>
              <a:rPr lang="en-US" sz="1200" dirty="0" smtClean="0"/>
              <a:t>; </a:t>
            </a:r>
            <a:r>
              <a:rPr lang="en-US" sz="1200" u="sng" dirty="0" smtClean="0">
                <a:hlinkClick r:id="rId6"/>
              </a:rPr>
              <a:t>Romans 10:2-3</a:t>
            </a:r>
            <a:endParaRPr lang="en-US" sz="1200" dirty="0" smtClean="0"/>
          </a:p>
          <a:p>
            <a:pPr marL="457200" lvl="0" indent="-457200" algn="l">
              <a:buClr>
                <a:schemeClr val="tx1"/>
              </a:buClr>
              <a:buSzPct val="110000"/>
              <a:buFont typeface="+mj-lt"/>
              <a:buAutoNum type="arabicPeriod" startAt="2"/>
            </a:pPr>
            <a:r>
              <a:rPr lang="en-US" sz="1200" dirty="0" smtClean="0"/>
              <a:t>and </a:t>
            </a:r>
            <a:r>
              <a:rPr lang="en-US" sz="1200" u="sng" dirty="0" smtClean="0"/>
              <a:t>exercising the gifts, rights, and privileges</a:t>
            </a:r>
            <a:r>
              <a:rPr lang="en-US" sz="1200" dirty="0" smtClean="0"/>
              <a:t> invested in them by his word; </a:t>
            </a:r>
            <a:r>
              <a:rPr lang="en-US" sz="1200" dirty="0" smtClean="0">
                <a:hlinkClick r:id="rId7"/>
              </a:rPr>
              <a:t>Romans 12:6</a:t>
            </a:r>
            <a:r>
              <a:rPr lang="en-US" sz="1200" dirty="0" smtClean="0"/>
              <a:t>; </a:t>
            </a:r>
            <a:r>
              <a:rPr lang="en-US" sz="1200" dirty="0" smtClean="0">
                <a:hlinkClick r:id="rId8"/>
              </a:rPr>
              <a:t>1 </a:t>
            </a:r>
            <a:r>
              <a:rPr lang="en-US" sz="1200" dirty="0" err="1" smtClean="0">
                <a:hlinkClick r:id="rId8"/>
              </a:rPr>
              <a:t>Cor</a:t>
            </a:r>
            <a:r>
              <a:rPr lang="en-US" sz="1200" dirty="0" smtClean="0">
                <a:hlinkClick r:id="rId8"/>
              </a:rPr>
              <a:t> 12:4-11</a:t>
            </a:r>
            <a:r>
              <a:rPr lang="en-US" sz="1200" dirty="0" smtClean="0"/>
              <a:t>; </a:t>
            </a:r>
            <a:r>
              <a:rPr lang="en-US" sz="1200" dirty="0" smtClean="0">
                <a:hlinkClick r:id="rId9"/>
              </a:rPr>
              <a:t>1 </a:t>
            </a:r>
            <a:r>
              <a:rPr lang="en-US" sz="1200" dirty="0" err="1" smtClean="0">
                <a:hlinkClick r:id="rId9"/>
              </a:rPr>
              <a:t>Cor</a:t>
            </a:r>
            <a:r>
              <a:rPr lang="en-US" sz="1200" dirty="0" smtClean="0">
                <a:hlinkClick r:id="rId9"/>
              </a:rPr>
              <a:t> 14:1</a:t>
            </a:r>
            <a:r>
              <a:rPr lang="en-US" sz="1200" dirty="0" smtClean="0"/>
              <a:t>; </a:t>
            </a:r>
            <a:r>
              <a:rPr lang="en-US" sz="1200" dirty="0" smtClean="0">
                <a:hlinkClick r:id="rId10"/>
              </a:rPr>
              <a:t>Heb 2:4</a:t>
            </a:r>
            <a:r>
              <a:rPr lang="en-US" sz="1200" dirty="0" smtClean="0"/>
              <a:t>;  </a:t>
            </a:r>
          </a:p>
          <a:p>
            <a:pPr marL="457200" lvl="0" indent="-457200" algn="l">
              <a:buClr>
                <a:schemeClr val="tx1"/>
              </a:buClr>
              <a:buSzPct val="110000"/>
              <a:buFont typeface="+mj-lt"/>
              <a:buAutoNum type="arabicPeriod" startAt="2"/>
            </a:pPr>
            <a:r>
              <a:rPr lang="en-US" sz="1200" dirty="0" smtClean="0"/>
              <a:t>that its only </a:t>
            </a:r>
            <a:r>
              <a:rPr lang="en-US" sz="1200" u="sng" dirty="0" smtClean="0"/>
              <a:t>Scriptural officers</a:t>
            </a:r>
            <a:r>
              <a:rPr lang="en-US" sz="1200" dirty="0" smtClean="0"/>
              <a:t> are bishops, or pastors, and deacons, whose qualifications, claims, and duties are defined in  the epistles of Timothy and Titus.  </a:t>
            </a:r>
          </a:p>
          <a:p>
            <a:endParaRPr lang="en-US" dirty="0"/>
          </a:p>
        </p:txBody>
      </p:sp>
      <p:sp>
        <p:nvSpPr>
          <p:cNvPr id="4" name="Slide Number Placeholder 3"/>
          <p:cNvSpPr>
            <a:spLocks noGrp="1"/>
          </p:cNvSpPr>
          <p:nvPr>
            <p:ph type="sldNum" sz="quarter" idx="10"/>
          </p:nvPr>
        </p:nvSpPr>
        <p:spPr/>
        <p:txBody>
          <a:bodyPr/>
          <a:lstStyle/>
          <a:p>
            <a:fld id="{7902FE0C-308E-4661-8110-5D15FF3F099E}"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902FE0C-308E-4661-8110-5D15FF3F099E}"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AE20C16-3EF5-470E-AF8F-5BA682ED90AD}" type="datetimeFigureOut">
              <a:rPr lang="en-US" smtClean="0"/>
              <a:pPr/>
              <a:t>8/6/2011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9D69D4E-F76F-4861-83F9-92B3EED83E5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AE20C16-3EF5-470E-AF8F-5BA682ED90AD}" type="datetimeFigureOut">
              <a:rPr lang="en-US" smtClean="0"/>
              <a:pPr/>
              <a:t>8/6/2011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D69D4E-F76F-4861-83F9-92B3EED83E5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AE20C16-3EF5-470E-AF8F-5BA682ED90AD}" type="datetimeFigureOut">
              <a:rPr lang="en-US" smtClean="0"/>
              <a:pPr/>
              <a:t>8/6/2011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D69D4E-F76F-4861-83F9-92B3EED83E5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AE20C16-3EF5-470E-AF8F-5BA682ED90AD}" type="datetimeFigureOut">
              <a:rPr lang="en-US" smtClean="0"/>
              <a:pPr/>
              <a:t>8/6/2011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D69D4E-F76F-4861-83F9-92B3EED83E5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AE20C16-3EF5-470E-AF8F-5BA682ED90AD}" type="datetimeFigureOut">
              <a:rPr lang="en-US" smtClean="0"/>
              <a:pPr/>
              <a:t>8/6/2011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D69D4E-F76F-4861-83F9-92B3EED83E5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AE20C16-3EF5-470E-AF8F-5BA682ED90AD}" type="datetimeFigureOut">
              <a:rPr lang="en-US" smtClean="0"/>
              <a:pPr/>
              <a:t>8/6/2011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D69D4E-F76F-4861-83F9-92B3EED83E5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AE20C16-3EF5-470E-AF8F-5BA682ED90AD}" type="datetimeFigureOut">
              <a:rPr lang="en-US" smtClean="0"/>
              <a:pPr/>
              <a:t>8/6/2011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D69D4E-F76F-4861-83F9-92B3EED83E5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AE20C16-3EF5-470E-AF8F-5BA682ED90AD}" type="datetimeFigureOut">
              <a:rPr lang="en-US" smtClean="0"/>
              <a:pPr/>
              <a:t>8/6/2011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D69D4E-F76F-4861-83F9-92B3EED83E5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E20C16-3EF5-470E-AF8F-5BA682ED90AD}" type="datetimeFigureOut">
              <a:rPr lang="en-US" smtClean="0"/>
              <a:pPr/>
              <a:t>8/6/2011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D69D4E-F76F-4861-83F9-92B3EED83E5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AE20C16-3EF5-470E-AF8F-5BA682ED90AD}" type="datetimeFigureOut">
              <a:rPr lang="en-US" smtClean="0"/>
              <a:pPr/>
              <a:t>8/6/2011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D69D4E-F76F-4861-83F9-92B3EED83E5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AE20C16-3EF5-470E-AF8F-5BA682ED90AD}" type="datetimeFigureOut">
              <a:rPr lang="en-US" smtClean="0"/>
              <a:pPr/>
              <a:t>8/6/2011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9D69D4E-F76F-4861-83F9-92B3EED83E59}"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AE20C16-3EF5-470E-AF8F-5BA682ED90AD}" type="datetimeFigureOut">
              <a:rPr lang="en-US" smtClean="0"/>
              <a:pPr/>
              <a:t>8/6/2011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9D69D4E-F76F-4861-83F9-92B3EED83E59}"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 Target="slide6.xml"/><Relationship Id="rId7" Type="http://schemas.openxmlformats.org/officeDocument/2006/relationships/hyperlink" Target="qvb://QVB/1441921/1748"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hyperlink" Target="qvb://QVB/1441921/1753" TargetMode="External"/><Relationship Id="rId5" Type="http://schemas.openxmlformats.org/officeDocument/2006/relationships/hyperlink" Target="qvb://QVB/1441921/1394" TargetMode="External"/><Relationship Id="rId4" Type="http://schemas.openxmlformats.org/officeDocument/2006/relationships/slide" Target="slide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xfrm>
            <a:off x="685800" y="304800"/>
            <a:ext cx="7467600" cy="1066800"/>
          </a:xfrm>
        </p:spPr>
        <p:txBody>
          <a:bodyPr/>
          <a:lstStyle/>
          <a:p>
            <a:pPr algn="ctr" eaLnBrk="1" hangingPunct="1">
              <a:defRPr/>
            </a:pPr>
            <a:r>
              <a:rPr lang="en-US" sz="6000" b="1" dirty="0" smtClean="0">
                <a:solidFill>
                  <a:schemeClr val="tx1"/>
                </a:solidFill>
              </a:rPr>
              <a:t>Baptist Doctrine</a:t>
            </a:r>
            <a:endParaRPr lang="en-US" sz="6000" b="1" dirty="0">
              <a:solidFill>
                <a:schemeClr val="tx1"/>
              </a:solidFill>
            </a:endParaRPr>
          </a:p>
        </p:txBody>
      </p:sp>
      <p:sp>
        <p:nvSpPr>
          <p:cNvPr id="5" name="Rectangle 3"/>
          <p:cNvSpPr>
            <a:spLocks noGrp="1" noChangeArrowheads="1"/>
          </p:cNvSpPr>
          <p:nvPr>
            <p:ph type="subTitle" idx="1"/>
          </p:nvPr>
        </p:nvSpPr>
        <p:spPr>
          <a:xfrm>
            <a:off x="914400" y="1981200"/>
            <a:ext cx="7696200" cy="4419600"/>
          </a:xfrm>
        </p:spPr>
        <p:txBody>
          <a:bodyPr/>
          <a:lstStyle/>
          <a:p>
            <a:pPr algn="ctr" eaLnBrk="1" hangingPunct="1">
              <a:lnSpc>
                <a:spcPct val="80000"/>
              </a:lnSpc>
              <a:defRPr/>
            </a:pPr>
            <a:r>
              <a:rPr lang="en-US" sz="4000" b="1" dirty="0" smtClean="0"/>
              <a:t>- Gospel Church -</a:t>
            </a:r>
          </a:p>
          <a:p>
            <a:pPr algn="ctr" eaLnBrk="1" hangingPunct="1">
              <a:lnSpc>
                <a:spcPct val="80000"/>
              </a:lnSpc>
              <a:defRPr/>
            </a:pPr>
            <a:endParaRPr lang="en-US" sz="2400" b="1" dirty="0" smtClean="0">
              <a:solidFill>
                <a:schemeClr val="tx2"/>
              </a:solidFill>
            </a:endParaRPr>
          </a:p>
          <a:p>
            <a:pPr algn="ctr" eaLnBrk="1" hangingPunct="1">
              <a:lnSpc>
                <a:spcPct val="80000"/>
              </a:lnSpc>
              <a:defRPr/>
            </a:pPr>
            <a:r>
              <a:rPr lang="en-US" sz="2400" b="1" dirty="0" smtClean="0">
                <a:solidFill>
                  <a:schemeClr val="tx2"/>
                </a:solidFill>
              </a:rPr>
              <a:t>“Identity: Who and Whose We Are”</a:t>
            </a:r>
            <a:endParaRPr lang="en-US" sz="2400" b="1" dirty="0"/>
          </a:p>
          <a:p>
            <a:pPr algn="ctr" eaLnBrk="1" hangingPunct="1">
              <a:lnSpc>
                <a:spcPct val="80000"/>
              </a:lnSpc>
              <a:defRPr/>
            </a:pPr>
            <a:endParaRPr lang="en-US" sz="2800" b="1" dirty="0"/>
          </a:p>
          <a:p>
            <a:pPr algn="ctr" eaLnBrk="1" hangingPunct="1">
              <a:lnSpc>
                <a:spcPct val="80000"/>
              </a:lnSpc>
              <a:defRPr/>
            </a:pPr>
            <a:r>
              <a:rPr lang="en-US" sz="2800" b="1" dirty="0"/>
              <a:t>Lonoke </a:t>
            </a:r>
            <a:r>
              <a:rPr lang="en-US" sz="2800" b="1" dirty="0" smtClean="0"/>
              <a:t>Missionary Baptist Church</a:t>
            </a:r>
          </a:p>
          <a:p>
            <a:pPr algn="ctr" eaLnBrk="1" hangingPunct="1">
              <a:lnSpc>
                <a:spcPct val="80000"/>
              </a:lnSpc>
              <a:defRPr/>
            </a:pPr>
            <a:r>
              <a:rPr lang="en-US" sz="2000" b="1" dirty="0" smtClean="0"/>
              <a:t>702 South Hazel Street</a:t>
            </a:r>
            <a:endParaRPr lang="en-US" sz="2000" b="1" dirty="0"/>
          </a:p>
          <a:p>
            <a:pPr algn="ctr" eaLnBrk="1" hangingPunct="1">
              <a:lnSpc>
                <a:spcPct val="80000"/>
              </a:lnSpc>
              <a:defRPr/>
            </a:pPr>
            <a:r>
              <a:rPr lang="en-US" sz="2000" b="1" dirty="0" smtClean="0"/>
              <a:t>Hope, Arkansas  71801</a:t>
            </a:r>
          </a:p>
          <a:p>
            <a:pPr algn="ctr" eaLnBrk="1" hangingPunct="1">
              <a:lnSpc>
                <a:spcPct val="80000"/>
              </a:lnSpc>
              <a:defRPr/>
            </a:pPr>
            <a:endParaRPr lang="en-US" sz="2800" b="1" dirty="0" smtClean="0"/>
          </a:p>
          <a:p>
            <a:pPr algn="ctr" eaLnBrk="1" hangingPunct="1">
              <a:lnSpc>
                <a:spcPct val="80000"/>
              </a:lnSpc>
              <a:defRPr/>
            </a:pPr>
            <a:r>
              <a:rPr lang="en-US" sz="2800" b="1" dirty="0" smtClean="0"/>
              <a:t>Rev. Alvin Hunter, Presenter</a:t>
            </a:r>
          </a:p>
          <a:p>
            <a:pPr algn="ctr" eaLnBrk="1" hangingPunct="1">
              <a:lnSpc>
                <a:spcPct val="80000"/>
              </a:lnSpc>
              <a:defRPr/>
            </a:pPr>
            <a:r>
              <a:rPr lang="en-US" sz="1600" b="1" dirty="0" smtClean="0"/>
              <a:t>(870) 777-6467 or 1 (888) 323-1117, Toll free</a:t>
            </a:r>
            <a:r>
              <a:rPr lang="en-US" sz="2000" b="1" dirty="0" smtClean="0"/>
              <a:t> </a:t>
            </a:r>
            <a:endParaRPr lang="en-US" sz="2000" b="1" dirty="0"/>
          </a:p>
          <a:p>
            <a:pPr algn="ctr" eaLnBrk="1" hangingPunct="1">
              <a:lnSpc>
                <a:spcPct val="80000"/>
              </a:lnSpc>
              <a:defRPr/>
            </a:pP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768" decel="100000"/>
                                        <p:tgtEl>
                                          <p:spTgt spid="4"/>
                                        </p:tgtEl>
                                      </p:cBhvr>
                                    </p:animEffect>
                                    <p:animScale>
                                      <p:cBhvr>
                                        <p:cTn id="8" dur="768" decel="100000"/>
                                        <p:tgtEl>
                                          <p:spTgt spid="4"/>
                                        </p:tgtEl>
                                      </p:cBhvr>
                                      <p:from x="10000" y="10000"/>
                                      <p:to x="200000" y="450000"/>
                                    </p:animScale>
                                    <p:animScale>
                                      <p:cBhvr>
                                        <p:cTn id="9" dur="1230" accel="100000" fill="hold">
                                          <p:stCondLst>
                                            <p:cond delay="768"/>
                                          </p:stCondLst>
                                        </p:cTn>
                                        <p:tgtEl>
                                          <p:spTgt spid="4"/>
                                        </p:tgtEl>
                                      </p:cBhvr>
                                      <p:from x="200000" y="450000"/>
                                      <p:to x="100000" y="100000"/>
                                    </p:animScale>
                                    <p:set>
                                      <p:cBhvr>
                                        <p:cTn id="10" dur="768" fill="hold"/>
                                        <p:tgtEl>
                                          <p:spTgt spid="4"/>
                                        </p:tgtEl>
                                        <p:attrNameLst>
                                          <p:attrName>ppt_x</p:attrName>
                                        </p:attrNameLst>
                                      </p:cBhvr>
                                      <p:to>
                                        <p:strVal val="(0.5)"/>
                                      </p:to>
                                    </p:set>
                                    <p:anim from="(0.5)" to="(#ppt_x)" calcmode="lin" valueType="num">
                                      <p:cBhvr>
                                        <p:cTn id="11" dur="1230" accel="100000" fill="hold">
                                          <p:stCondLst>
                                            <p:cond delay="768"/>
                                          </p:stCondLst>
                                        </p:cTn>
                                        <p:tgtEl>
                                          <p:spTgt spid="4"/>
                                        </p:tgtEl>
                                        <p:attrNameLst>
                                          <p:attrName>ppt_x</p:attrName>
                                        </p:attrNameLst>
                                      </p:cBhvr>
                                    </p:anim>
                                    <p:set>
                                      <p:cBhvr>
                                        <p:cTn id="12" dur="768" fill="hold"/>
                                        <p:tgtEl>
                                          <p:spTgt spid="4"/>
                                        </p:tgtEl>
                                        <p:attrNameLst>
                                          <p:attrName>ppt_y</p:attrName>
                                        </p:attrNameLst>
                                      </p:cBhvr>
                                      <p:to>
                                        <p:strVal val="(#ppt_y+0.4)"/>
                                      </p:to>
                                    </p:set>
                                    <p:anim from="(#ppt_y+0.4)" to="(#ppt_y)" calcmode="lin" valueType="num">
                                      <p:cBhvr>
                                        <p:cTn id="13" dur="1230" accel="100000" fill="hold">
                                          <p:stCondLst>
                                            <p:cond delay="768"/>
                                          </p:stCondLst>
                                        </p:cTn>
                                        <p:tgtEl>
                                          <p:spTgt spid="4"/>
                                        </p:tgtEl>
                                        <p:attrNameLst>
                                          <p:attrName>ppt_y</p:attrName>
                                        </p:attrNameLst>
                                      </p:cBhvr>
                                    </p:anim>
                                  </p:childTnLst>
                                </p:cTn>
                              </p:par>
                            </p:childTnLst>
                          </p:cTn>
                        </p:par>
                        <p:par>
                          <p:cTn id="14" fill="hold">
                            <p:stCondLst>
                              <p:cond delay="1998"/>
                            </p:stCondLst>
                            <p:childTnLst>
                              <p:par>
                                <p:cTn id="15" presetID="53" presetClass="entr" presetSubtype="0" fill="hold" grpId="0" nodeType="after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 calcmode="lin" valueType="num">
                                      <p:cBhvr>
                                        <p:cTn id="1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9" dur="500"/>
                                        <p:tgtEl>
                                          <p:spTgt spid="5">
                                            <p:txEl>
                                              <p:pRg st="0" end="0"/>
                                            </p:txEl>
                                          </p:spTgt>
                                        </p:tgtEl>
                                      </p:cBhvr>
                                    </p:animEffect>
                                  </p:childTnLst>
                                </p:cTn>
                              </p:par>
                            </p:childTnLst>
                          </p:cTn>
                        </p:par>
                        <p:par>
                          <p:cTn id="20" fill="hold">
                            <p:stCondLst>
                              <p:cond delay="2498"/>
                            </p:stCondLst>
                            <p:childTnLst>
                              <p:par>
                                <p:cTn id="21" presetID="53" presetClass="entr" presetSubtype="0" fill="hold" grpId="0" nodeType="after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 calcmode="lin" valueType="num">
                                      <p:cBhvr>
                                        <p:cTn id="23"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4"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25" dur="500"/>
                                        <p:tgtEl>
                                          <p:spTgt spid="5">
                                            <p:txEl>
                                              <p:pRg st="4" end="4"/>
                                            </p:txEl>
                                          </p:spTgt>
                                        </p:tgtEl>
                                      </p:cBhvr>
                                    </p:animEffect>
                                  </p:childTnLst>
                                </p:cTn>
                              </p:par>
                            </p:childTnLst>
                          </p:cTn>
                        </p:par>
                        <p:par>
                          <p:cTn id="26" fill="hold">
                            <p:stCondLst>
                              <p:cond delay="2998"/>
                            </p:stCondLst>
                            <p:childTnLst>
                              <p:par>
                                <p:cTn id="27" presetID="53" presetClass="entr" presetSubtype="0" fill="hold" grpId="0" nodeType="afterEffect">
                                  <p:stCondLst>
                                    <p:cond delay="0"/>
                                  </p:stCondLst>
                                  <p:childTnLst>
                                    <p:set>
                                      <p:cBhvr>
                                        <p:cTn id="28" dur="1" fill="hold">
                                          <p:stCondLst>
                                            <p:cond delay="0"/>
                                          </p:stCondLst>
                                        </p:cTn>
                                        <p:tgtEl>
                                          <p:spTgt spid="5">
                                            <p:txEl>
                                              <p:pRg st="5" end="5"/>
                                            </p:txEl>
                                          </p:spTgt>
                                        </p:tgtEl>
                                        <p:attrNameLst>
                                          <p:attrName>style.visibility</p:attrName>
                                        </p:attrNameLst>
                                      </p:cBhvr>
                                      <p:to>
                                        <p:strVal val="visible"/>
                                      </p:to>
                                    </p:set>
                                    <p:anim calcmode="lin" valueType="num">
                                      <p:cBhvr>
                                        <p:cTn id="29"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0"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1" dur="500"/>
                                        <p:tgtEl>
                                          <p:spTgt spid="5">
                                            <p:txEl>
                                              <p:pRg st="5" end="5"/>
                                            </p:txEl>
                                          </p:spTgt>
                                        </p:tgtEl>
                                      </p:cBhvr>
                                    </p:animEffect>
                                  </p:childTnLst>
                                </p:cTn>
                              </p:par>
                            </p:childTnLst>
                          </p:cTn>
                        </p:par>
                        <p:par>
                          <p:cTn id="32" fill="hold">
                            <p:stCondLst>
                              <p:cond delay="3498"/>
                            </p:stCondLst>
                            <p:childTnLst>
                              <p:par>
                                <p:cTn id="33" presetID="53" presetClass="entr" presetSubtype="0" fill="hold" grpId="0" nodeType="afterEffect">
                                  <p:stCondLst>
                                    <p:cond delay="0"/>
                                  </p:stCondLst>
                                  <p:childTnLst>
                                    <p:set>
                                      <p:cBhvr>
                                        <p:cTn id="34" dur="1" fill="hold">
                                          <p:stCondLst>
                                            <p:cond delay="0"/>
                                          </p:stCondLst>
                                        </p:cTn>
                                        <p:tgtEl>
                                          <p:spTgt spid="5">
                                            <p:txEl>
                                              <p:pRg st="6" end="6"/>
                                            </p:txEl>
                                          </p:spTgt>
                                        </p:tgtEl>
                                        <p:attrNameLst>
                                          <p:attrName>style.visibility</p:attrName>
                                        </p:attrNameLst>
                                      </p:cBhvr>
                                      <p:to>
                                        <p:strVal val="visible"/>
                                      </p:to>
                                    </p:set>
                                    <p:anim calcmode="lin" valueType="num">
                                      <p:cBhvr>
                                        <p:cTn id="35"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37" dur="500"/>
                                        <p:tgtEl>
                                          <p:spTgt spid="5">
                                            <p:txEl>
                                              <p:pRg st="6" end="6"/>
                                            </p:txEl>
                                          </p:spTgt>
                                        </p:tgtEl>
                                      </p:cBhvr>
                                    </p:animEffect>
                                  </p:childTnLst>
                                </p:cTn>
                              </p:par>
                            </p:childTnLst>
                          </p:cTn>
                        </p:par>
                        <p:par>
                          <p:cTn id="38" fill="hold">
                            <p:stCondLst>
                              <p:cond delay="3998"/>
                            </p:stCondLst>
                            <p:childTnLst>
                              <p:par>
                                <p:cTn id="39" presetID="53" presetClass="entr" presetSubtype="0" fill="hold" grpId="0" nodeType="afterEffect">
                                  <p:stCondLst>
                                    <p:cond delay="0"/>
                                  </p:stCondLst>
                                  <p:childTnLst>
                                    <p:set>
                                      <p:cBhvr>
                                        <p:cTn id="40" dur="1" fill="hold">
                                          <p:stCondLst>
                                            <p:cond delay="0"/>
                                          </p:stCondLst>
                                        </p:cTn>
                                        <p:tgtEl>
                                          <p:spTgt spid="5">
                                            <p:txEl>
                                              <p:pRg st="8" end="8"/>
                                            </p:txEl>
                                          </p:spTgt>
                                        </p:tgtEl>
                                        <p:attrNameLst>
                                          <p:attrName>style.visibility</p:attrName>
                                        </p:attrNameLst>
                                      </p:cBhvr>
                                      <p:to>
                                        <p:strVal val="visible"/>
                                      </p:to>
                                    </p:set>
                                    <p:anim calcmode="lin" valueType="num">
                                      <p:cBhvr>
                                        <p:cTn id="41" dur="500" fill="hold"/>
                                        <p:tgtEl>
                                          <p:spTgt spid="5">
                                            <p:txEl>
                                              <p:pRg st="8" end="8"/>
                                            </p:txEl>
                                          </p:spTgt>
                                        </p:tgtEl>
                                        <p:attrNameLst>
                                          <p:attrName>ppt_w</p:attrName>
                                        </p:attrNameLst>
                                      </p:cBhvr>
                                      <p:tavLst>
                                        <p:tav tm="0">
                                          <p:val>
                                            <p:fltVal val="0"/>
                                          </p:val>
                                        </p:tav>
                                        <p:tav tm="100000">
                                          <p:val>
                                            <p:strVal val="#ppt_w"/>
                                          </p:val>
                                        </p:tav>
                                      </p:tavLst>
                                    </p:anim>
                                    <p:anim calcmode="lin" valueType="num">
                                      <p:cBhvr>
                                        <p:cTn id="42" dur="500" fill="hold"/>
                                        <p:tgtEl>
                                          <p:spTgt spid="5">
                                            <p:txEl>
                                              <p:pRg st="8" end="8"/>
                                            </p:txEl>
                                          </p:spTgt>
                                        </p:tgtEl>
                                        <p:attrNameLst>
                                          <p:attrName>ppt_h</p:attrName>
                                        </p:attrNameLst>
                                      </p:cBhvr>
                                      <p:tavLst>
                                        <p:tav tm="0">
                                          <p:val>
                                            <p:fltVal val="0"/>
                                          </p:val>
                                        </p:tav>
                                        <p:tav tm="100000">
                                          <p:val>
                                            <p:strVal val="#ppt_h"/>
                                          </p:val>
                                        </p:tav>
                                      </p:tavLst>
                                    </p:anim>
                                    <p:animEffect transition="in" filter="fade">
                                      <p:cBhvr>
                                        <p:cTn id="43" dur="500"/>
                                        <p:tgtEl>
                                          <p:spTgt spid="5">
                                            <p:txEl>
                                              <p:pRg st="8" end="8"/>
                                            </p:txEl>
                                          </p:spTgt>
                                        </p:tgtEl>
                                      </p:cBhvr>
                                    </p:animEffect>
                                  </p:childTnLst>
                                </p:cTn>
                              </p:par>
                            </p:childTnLst>
                          </p:cTn>
                        </p:par>
                        <p:par>
                          <p:cTn id="44" fill="hold">
                            <p:stCondLst>
                              <p:cond delay="4498"/>
                            </p:stCondLst>
                            <p:childTnLst>
                              <p:par>
                                <p:cTn id="45" presetID="53" presetClass="entr" presetSubtype="0" fill="hold" grpId="0" nodeType="afterEffect">
                                  <p:stCondLst>
                                    <p:cond delay="0"/>
                                  </p:stCondLst>
                                  <p:childTnLst>
                                    <p:set>
                                      <p:cBhvr>
                                        <p:cTn id="46" dur="1" fill="hold">
                                          <p:stCondLst>
                                            <p:cond delay="0"/>
                                          </p:stCondLst>
                                        </p:cTn>
                                        <p:tgtEl>
                                          <p:spTgt spid="5">
                                            <p:txEl>
                                              <p:pRg st="9" end="9"/>
                                            </p:txEl>
                                          </p:spTgt>
                                        </p:tgtEl>
                                        <p:attrNameLst>
                                          <p:attrName>style.visibility</p:attrName>
                                        </p:attrNameLst>
                                      </p:cBhvr>
                                      <p:to>
                                        <p:strVal val="visible"/>
                                      </p:to>
                                    </p:set>
                                    <p:anim calcmode="lin" valueType="num">
                                      <p:cBhvr>
                                        <p:cTn id="47" dur="500" fill="hold"/>
                                        <p:tgtEl>
                                          <p:spTgt spid="5">
                                            <p:txEl>
                                              <p:pRg st="9" end="9"/>
                                            </p:txEl>
                                          </p:spTgt>
                                        </p:tgtEl>
                                        <p:attrNameLst>
                                          <p:attrName>ppt_w</p:attrName>
                                        </p:attrNameLst>
                                      </p:cBhvr>
                                      <p:tavLst>
                                        <p:tav tm="0">
                                          <p:val>
                                            <p:fltVal val="0"/>
                                          </p:val>
                                        </p:tav>
                                        <p:tav tm="100000">
                                          <p:val>
                                            <p:strVal val="#ppt_w"/>
                                          </p:val>
                                        </p:tav>
                                      </p:tavLst>
                                    </p:anim>
                                    <p:anim calcmode="lin" valueType="num">
                                      <p:cBhvr>
                                        <p:cTn id="48" dur="500" fill="hold"/>
                                        <p:tgtEl>
                                          <p:spTgt spid="5">
                                            <p:txEl>
                                              <p:pRg st="9" end="9"/>
                                            </p:txEl>
                                          </p:spTgt>
                                        </p:tgtEl>
                                        <p:attrNameLst>
                                          <p:attrName>ppt_h</p:attrName>
                                        </p:attrNameLst>
                                      </p:cBhvr>
                                      <p:tavLst>
                                        <p:tav tm="0">
                                          <p:val>
                                            <p:fltVal val="0"/>
                                          </p:val>
                                        </p:tav>
                                        <p:tav tm="100000">
                                          <p:val>
                                            <p:strVal val="#ppt_h"/>
                                          </p:val>
                                        </p:tav>
                                      </p:tavLst>
                                    </p:anim>
                                    <p:animEffect transition="in" filter="fade">
                                      <p:cBhvr>
                                        <p:cTn id="49" dur="500"/>
                                        <p:tgtEl>
                                          <p:spTgt spid="5">
                                            <p:txEl>
                                              <p:pRg st="9" end="9"/>
                                            </p:txEl>
                                          </p:spTgt>
                                        </p:tgtEl>
                                      </p:cBhvr>
                                    </p:animEffect>
                                  </p:childTnLst>
                                </p:cTn>
                              </p:par>
                            </p:childTnLst>
                          </p:cTn>
                        </p:par>
                        <p:par>
                          <p:cTn id="50" fill="hold">
                            <p:stCondLst>
                              <p:cond delay="4998"/>
                            </p:stCondLst>
                            <p:childTnLst>
                              <p:par>
                                <p:cTn id="51" presetID="49" presetClass="entr" presetSubtype="0" decel="100000" fill="hold" nodeType="afterEffect">
                                  <p:stCondLst>
                                    <p:cond delay="0"/>
                                  </p:stCondLst>
                                  <p:childTnLst>
                                    <p:set>
                                      <p:cBhvr>
                                        <p:cTn id="52" dur="1" fill="hold">
                                          <p:stCondLst>
                                            <p:cond delay="0"/>
                                          </p:stCondLst>
                                        </p:cTn>
                                        <p:tgtEl>
                                          <p:spTgt spid="5">
                                            <p:txEl>
                                              <p:pRg st="2" end="2"/>
                                            </p:txEl>
                                          </p:spTgt>
                                        </p:tgtEl>
                                        <p:attrNameLst>
                                          <p:attrName>style.visibility</p:attrName>
                                        </p:attrNameLst>
                                      </p:cBhvr>
                                      <p:to>
                                        <p:strVal val="visible"/>
                                      </p:to>
                                    </p:set>
                                    <p:anim calcmode="lin" valueType="num">
                                      <p:cBhvr>
                                        <p:cTn id="53"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54" dur="500" fill="hold"/>
                                        <p:tgtEl>
                                          <p:spTgt spid="5">
                                            <p:txEl>
                                              <p:pRg st="2" end="2"/>
                                            </p:txEl>
                                          </p:spTgt>
                                        </p:tgtEl>
                                        <p:attrNameLst>
                                          <p:attrName>ppt_h</p:attrName>
                                        </p:attrNameLst>
                                      </p:cBhvr>
                                      <p:tavLst>
                                        <p:tav tm="0">
                                          <p:val>
                                            <p:fltVal val="0"/>
                                          </p:val>
                                        </p:tav>
                                        <p:tav tm="100000">
                                          <p:val>
                                            <p:strVal val="#ppt_h"/>
                                          </p:val>
                                        </p:tav>
                                      </p:tavLst>
                                    </p:anim>
                                    <p:anim calcmode="lin" valueType="num">
                                      <p:cBhvr>
                                        <p:cTn id="55" dur="500" fill="hold"/>
                                        <p:tgtEl>
                                          <p:spTgt spid="5">
                                            <p:txEl>
                                              <p:pRg st="2" end="2"/>
                                            </p:txEl>
                                          </p:spTgt>
                                        </p:tgtEl>
                                        <p:attrNameLst>
                                          <p:attrName>style.rotation</p:attrName>
                                        </p:attrNameLst>
                                      </p:cBhvr>
                                      <p:tavLst>
                                        <p:tav tm="0">
                                          <p:val>
                                            <p:fltVal val="360"/>
                                          </p:val>
                                        </p:tav>
                                        <p:tav tm="100000">
                                          <p:val>
                                            <p:fltVal val="0"/>
                                          </p:val>
                                        </p:tav>
                                      </p:tavLst>
                                    </p:anim>
                                    <p:animEffect transition="in" filter="fade">
                                      <p:cBhvr>
                                        <p:cTn id="5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0"/>
            <a:ext cx="7851648" cy="762000"/>
          </a:xfrm>
        </p:spPr>
        <p:txBody>
          <a:bodyPr>
            <a:normAutofit/>
          </a:bodyPr>
          <a:lstStyle/>
          <a:p>
            <a:pPr algn="ctr"/>
            <a:r>
              <a:rPr lang="en-US" sz="4800" dirty="0" smtClean="0">
                <a:solidFill>
                  <a:schemeClr val="tx1"/>
                </a:solidFill>
              </a:rPr>
              <a:t>XIII.  OF A GOSPEL CHURCH</a:t>
            </a:r>
          </a:p>
        </p:txBody>
      </p:sp>
      <p:sp>
        <p:nvSpPr>
          <p:cNvPr id="3" name="Subtitle 2"/>
          <p:cNvSpPr>
            <a:spLocks noGrp="1"/>
          </p:cNvSpPr>
          <p:nvPr>
            <p:ph type="subTitle" idx="1"/>
          </p:nvPr>
        </p:nvSpPr>
        <p:spPr>
          <a:xfrm>
            <a:off x="228600" y="1066800"/>
            <a:ext cx="8686800" cy="5791200"/>
          </a:xfrm>
        </p:spPr>
        <p:txBody>
          <a:bodyPr>
            <a:noAutofit/>
          </a:bodyPr>
          <a:lstStyle/>
          <a:p>
            <a:pPr algn="just"/>
            <a:r>
              <a:rPr lang="en-US" sz="2200" dirty="0" smtClean="0"/>
              <a:t>	We believe that a visible church of Christ is a congregation of  baptized believers associated by covenant in the faith and fellowship  of the gospel; observing the ordinances of Christ; governed by his  laws; and exercising the gifts, rights, and privileges invested in them by his word; that its only Scriptural officers are bishops, or pastors, and deacons, whose qualifications, claims, and duties are defined in  the epistles of Timothy and Titus.</a:t>
            </a:r>
          </a:p>
          <a:p>
            <a:pPr algn="l"/>
            <a:r>
              <a:rPr lang="en-US" sz="2200" dirty="0" smtClean="0"/>
              <a:t>_________________</a:t>
            </a:r>
          </a:p>
          <a:p>
            <a:pPr marL="342900" indent="-342900" algn="l">
              <a:buClr>
                <a:schemeClr val="tx1"/>
              </a:buClr>
              <a:buSzPct val="110000"/>
              <a:buFont typeface="+mj-lt"/>
              <a:buAutoNum type="arabicPeriod"/>
            </a:pPr>
            <a:r>
              <a:rPr lang="en-US" sz="2200" dirty="0" smtClean="0"/>
              <a:t>A </a:t>
            </a:r>
            <a:r>
              <a:rPr lang="en-US" sz="2200" dirty="0" smtClean="0"/>
              <a:t>congregation of baptized believers </a:t>
            </a:r>
            <a:r>
              <a:rPr lang="en-US" sz="2200" dirty="0" smtClean="0"/>
              <a:t>.</a:t>
            </a:r>
          </a:p>
          <a:p>
            <a:pPr marL="342900" indent="-342900" algn="l">
              <a:buClr>
                <a:schemeClr val="tx1"/>
              </a:buClr>
              <a:buSzPct val="110000"/>
              <a:buFont typeface="+mj-lt"/>
              <a:buAutoNum type="arabicPeriod"/>
            </a:pPr>
            <a:r>
              <a:rPr lang="en-US" sz="2200" dirty="0" smtClean="0"/>
              <a:t>Associated </a:t>
            </a:r>
            <a:r>
              <a:rPr lang="en-US" sz="2200" dirty="0" smtClean="0"/>
              <a:t>by covenant in the faith and fellowship  of the gospel</a:t>
            </a:r>
            <a:endParaRPr lang="en-US" sz="2200" dirty="0" smtClean="0"/>
          </a:p>
          <a:p>
            <a:pPr marL="342900" indent="-342900" algn="l">
              <a:buClr>
                <a:schemeClr val="tx1"/>
              </a:buClr>
              <a:buSzPct val="110000"/>
              <a:buFont typeface="+mj-lt"/>
              <a:buAutoNum type="arabicPeriod"/>
            </a:pPr>
            <a:r>
              <a:rPr lang="en-US" sz="2200" dirty="0" smtClean="0"/>
              <a:t>Observing the ordinances of Christ .</a:t>
            </a:r>
          </a:p>
          <a:p>
            <a:pPr marL="342900" indent="-342900" algn="l">
              <a:buClr>
                <a:schemeClr val="tx1"/>
              </a:buClr>
              <a:buSzPct val="110000"/>
              <a:buFont typeface="+mj-lt"/>
              <a:buAutoNum type="arabicPeriod"/>
            </a:pPr>
            <a:r>
              <a:rPr lang="en-US" sz="2200" dirty="0" smtClean="0"/>
              <a:t>Governed by His laws .</a:t>
            </a:r>
          </a:p>
          <a:p>
            <a:pPr marL="342900" indent="-342900" algn="l">
              <a:buClr>
                <a:schemeClr val="tx1"/>
              </a:buClr>
              <a:buSzPct val="110000"/>
              <a:buFont typeface="+mj-lt"/>
              <a:buAutoNum type="arabicPeriod"/>
            </a:pPr>
            <a:r>
              <a:rPr lang="en-US" sz="2200" dirty="0" smtClean="0"/>
              <a:t>Exercising the gifts, rights, and privileges invested in them by his word .</a:t>
            </a:r>
          </a:p>
          <a:p>
            <a:pPr marL="342900" indent="-342900" algn="l">
              <a:buClr>
                <a:schemeClr val="tx1"/>
              </a:buClr>
              <a:buSzPct val="110000"/>
              <a:buFont typeface="+mj-lt"/>
              <a:buAutoNum type="arabicPeriod"/>
            </a:pPr>
            <a:r>
              <a:rPr lang="en-US" sz="2200" dirty="0" smtClean="0"/>
              <a:t>Scriptural officers.</a:t>
            </a:r>
            <a:endParaRPr lang="en-US" sz="2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26" dur="5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9" presetClass="entr" presetSubtype="0" decel="10000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500" fill="hold"/>
                                        <p:tgtEl>
                                          <p:spTgt spid="3">
                                            <p:txEl>
                                              <p:pRg st="3" end="3"/>
                                            </p:txEl>
                                          </p:spTgt>
                                        </p:tgtEl>
                                        <p:attrNameLst>
                                          <p:attrName>style.rotation</p:attrName>
                                        </p:attrNameLst>
                                      </p:cBhvr>
                                      <p:tavLst>
                                        <p:tav tm="0">
                                          <p:val>
                                            <p:fltVal val="360"/>
                                          </p:val>
                                        </p:tav>
                                        <p:tav tm="100000">
                                          <p:val>
                                            <p:fltVal val="0"/>
                                          </p:val>
                                        </p:tav>
                                      </p:tavLst>
                                    </p:anim>
                                    <p:animEffect transition="in" filter="fade">
                                      <p:cBhvr>
                                        <p:cTn id="34" dur="5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49" presetClass="entr" presetSubtype="0" decel="10000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500" fill="hold"/>
                                        <p:tgtEl>
                                          <p:spTgt spid="3">
                                            <p:txEl>
                                              <p:pRg st="4" end="4"/>
                                            </p:txEl>
                                          </p:spTgt>
                                        </p:tgtEl>
                                        <p:attrNameLst>
                                          <p:attrName>style.rotation</p:attrName>
                                        </p:attrNameLst>
                                      </p:cBhvr>
                                      <p:tavLst>
                                        <p:tav tm="0">
                                          <p:val>
                                            <p:fltVal val="360"/>
                                          </p:val>
                                        </p:tav>
                                        <p:tav tm="100000">
                                          <p:val>
                                            <p:fltVal val="0"/>
                                          </p:val>
                                        </p:tav>
                                      </p:tavLst>
                                    </p:anim>
                                    <p:animEffect transition="in" filter="fade">
                                      <p:cBhvr>
                                        <p:cTn id="42" dur="5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9" presetClass="entr" presetSubtype="0" decel="10000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5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500" fill="hold"/>
                                        <p:tgtEl>
                                          <p:spTgt spid="3">
                                            <p:txEl>
                                              <p:pRg st="5" end="5"/>
                                            </p:txEl>
                                          </p:spTgt>
                                        </p:tgtEl>
                                        <p:attrNameLst>
                                          <p:attrName>style.rotation</p:attrName>
                                        </p:attrNameLst>
                                      </p:cBhvr>
                                      <p:tavLst>
                                        <p:tav tm="0">
                                          <p:val>
                                            <p:fltVal val="360"/>
                                          </p:val>
                                        </p:tav>
                                        <p:tav tm="100000">
                                          <p:val>
                                            <p:fltVal val="0"/>
                                          </p:val>
                                        </p:tav>
                                      </p:tavLst>
                                    </p:anim>
                                    <p:animEffect transition="in" filter="fade">
                                      <p:cBhvr>
                                        <p:cTn id="50" dur="5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49" presetClass="entr" presetSubtype="0" decel="10000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p:cTn id="55"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6" dur="5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7" dur="500" fill="hold"/>
                                        <p:tgtEl>
                                          <p:spTgt spid="3">
                                            <p:txEl>
                                              <p:pRg st="6" end="6"/>
                                            </p:txEl>
                                          </p:spTgt>
                                        </p:tgtEl>
                                        <p:attrNameLst>
                                          <p:attrName>style.rotation</p:attrName>
                                        </p:attrNameLst>
                                      </p:cBhvr>
                                      <p:tavLst>
                                        <p:tav tm="0">
                                          <p:val>
                                            <p:fltVal val="360"/>
                                          </p:val>
                                        </p:tav>
                                        <p:tav tm="100000">
                                          <p:val>
                                            <p:fltVal val="0"/>
                                          </p:val>
                                        </p:tav>
                                      </p:tavLst>
                                    </p:anim>
                                    <p:animEffect transition="in" filter="fade">
                                      <p:cBhvr>
                                        <p:cTn id="58" dur="500"/>
                                        <p:tgtEl>
                                          <p:spTgt spid="3">
                                            <p:txEl>
                                              <p:pRg st="6" end="6"/>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49" presetClass="entr" presetSubtype="0" decel="10000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 calcmode="lin" valueType="num">
                                      <p:cBhvr>
                                        <p:cTn id="63"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7" end="7"/>
                                            </p:txEl>
                                          </p:spTgt>
                                        </p:tgtEl>
                                        <p:attrNameLst>
                                          <p:attrName>ppt_h</p:attrName>
                                        </p:attrNameLst>
                                      </p:cBhvr>
                                      <p:tavLst>
                                        <p:tav tm="0">
                                          <p:val>
                                            <p:fltVal val="0"/>
                                          </p:val>
                                        </p:tav>
                                        <p:tav tm="100000">
                                          <p:val>
                                            <p:strVal val="#ppt_h"/>
                                          </p:val>
                                        </p:tav>
                                      </p:tavLst>
                                    </p:anim>
                                    <p:anim calcmode="lin" valueType="num">
                                      <p:cBhvr>
                                        <p:cTn id="65" dur="500" fill="hold"/>
                                        <p:tgtEl>
                                          <p:spTgt spid="3">
                                            <p:txEl>
                                              <p:pRg st="7" end="7"/>
                                            </p:txEl>
                                          </p:spTgt>
                                        </p:tgtEl>
                                        <p:attrNameLst>
                                          <p:attrName>style.rotation</p:attrName>
                                        </p:attrNameLst>
                                      </p:cBhvr>
                                      <p:tavLst>
                                        <p:tav tm="0">
                                          <p:val>
                                            <p:fltVal val="360"/>
                                          </p:val>
                                        </p:tav>
                                        <p:tav tm="100000">
                                          <p:val>
                                            <p:fltVal val="0"/>
                                          </p:val>
                                        </p:tav>
                                      </p:tavLst>
                                    </p:anim>
                                    <p:animEffect transition="in" filter="fade">
                                      <p:cBhvr>
                                        <p:cTn id="6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7851648" cy="914400"/>
          </a:xfrm>
        </p:spPr>
        <p:txBody>
          <a:bodyPr/>
          <a:lstStyle/>
          <a:p>
            <a:pPr algn="ctr"/>
            <a:r>
              <a:rPr lang="en-US" sz="6000" u="sng" dirty="0" smtClean="0">
                <a:solidFill>
                  <a:schemeClr val="tx1"/>
                </a:solidFill>
              </a:rPr>
              <a:t>A Visible Church</a:t>
            </a:r>
            <a:endParaRPr lang="en-US" dirty="0">
              <a:solidFill>
                <a:schemeClr val="tx1"/>
              </a:solidFill>
            </a:endParaRPr>
          </a:p>
        </p:txBody>
      </p:sp>
      <p:sp>
        <p:nvSpPr>
          <p:cNvPr id="3" name="Subtitle 2"/>
          <p:cNvSpPr>
            <a:spLocks noGrp="1"/>
          </p:cNvSpPr>
          <p:nvPr>
            <p:ph type="subTitle" idx="1"/>
          </p:nvPr>
        </p:nvSpPr>
        <p:spPr>
          <a:xfrm>
            <a:off x="228600" y="1447800"/>
            <a:ext cx="8610600" cy="4953000"/>
          </a:xfrm>
        </p:spPr>
        <p:txBody>
          <a:bodyPr>
            <a:noAutofit/>
          </a:bodyPr>
          <a:lstStyle/>
          <a:p>
            <a:pPr marL="457200" lvl="0" indent="-457200" algn="l">
              <a:buClr>
                <a:schemeClr val="tx1"/>
              </a:buClr>
              <a:buSzPct val="110000"/>
              <a:buFont typeface="+mj-lt"/>
              <a:buAutoNum type="arabicPeriod"/>
            </a:pPr>
            <a:r>
              <a:rPr lang="en-US" sz="2400" dirty="0"/>
              <a:t>﻿</a:t>
            </a:r>
            <a:r>
              <a:rPr lang="en-US" sz="2400" dirty="0" smtClean="0"/>
              <a:t>We believe that a visible church of Christ is a congregation of  baptized believers associated by: </a:t>
            </a:r>
          </a:p>
          <a:p>
            <a:pPr marL="800100" lvl="1" indent="-342900" algn="l">
              <a:buClr>
                <a:schemeClr val="tx1"/>
              </a:buClr>
              <a:buSzPct val="110000"/>
              <a:buFont typeface="+mj-lt"/>
              <a:buAutoNum type="alphaUcPeriod"/>
            </a:pPr>
            <a:r>
              <a:rPr lang="en-US" dirty="0" smtClean="0"/>
              <a:t>Covenant in the faith </a:t>
            </a:r>
          </a:p>
          <a:p>
            <a:pPr marL="1371600" lvl="2" indent="-457200" algn="l">
              <a:buClr>
                <a:schemeClr val="tx1"/>
              </a:buClr>
              <a:buSzPct val="110000"/>
              <a:buFont typeface="+mj-lt"/>
              <a:buAutoNum type="arabicParenR"/>
            </a:pPr>
            <a:r>
              <a:rPr lang="en-US" sz="2400" b="1" dirty="0" smtClean="0">
                <a:solidFill>
                  <a:schemeClr val="tx2"/>
                </a:solidFill>
                <a:hlinkClick r:id="rId3" action="ppaction://hlinksldjump"/>
              </a:rPr>
              <a:t>Predicate </a:t>
            </a:r>
          </a:p>
          <a:p>
            <a:pPr marL="1371600" lvl="2" indent="-457200" algn="l">
              <a:buClr>
                <a:schemeClr val="tx1"/>
              </a:buClr>
              <a:buSzPct val="110000"/>
              <a:buFont typeface="+mj-lt"/>
              <a:buAutoNum type="arabicParenR"/>
            </a:pPr>
            <a:r>
              <a:rPr lang="en-US" sz="2400" b="1" dirty="0" smtClean="0">
                <a:solidFill>
                  <a:schemeClr val="tx2"/>
                </a:solidFill>
                <a:hlinkClick r:id="rId3" action="ppaction://hlinksldjump"/>
              </a:rPr>
              <a:t>In The Church </a:t>
            </a:r>
            <a:endParaRPr lang="en-US" sz="2400" b="1" dirty="0" smtClean="0">
              <a:solidFill>
                <a:schemeClr val="tx2"/>
              </a:solidFill>
            </a:endParaRPr>
          </a:p>
          <a:p>
            <a:pPr marL="1371600" lvl="2" indent="-457200" algn="l">
              <a:buClr>
                <a:schemeClr val="tx1"/>
              </a:buClr>
              <a:buSzPct val="110000"/>
              <a:buFont typeface="+mj-lt"/>
              <a:buAutoNum type="arabicParenR"/>
            </a:pPr>
            <a:r>
              <a:rPr lang="en-US" sz="2400" b="1" dirty="0" smtClean="0">
                <a:solidFill>
                  <a:schemeClr val="tx2"/>
                </a:solidFill>
                <a:hlinkClick r:id="rId4" action="ppaction://hlinksldjump"/>
              </a:rPr>
              <a:t>At Home and Before The World </a:t>
            </a:r>
          </a:p>
          <a:p>
            <a:pPr marL="1371600" lvl="2" indent="-457200" algn="l">
              <a:buClr>
                <a:schemeClr val="tx1"/>
              </a:buClr>
              <a:buSzPct val="110000"/>
              <a:buFont typeface="+mj-lt"/>
              <a:buAutoNum type="arabicParenR"/>
            </a:pPr>
            <a:r>
              <a:rPr lang="en-US" sz="2400" b="1" dirty="0" smtClean="0">
                <a:solidFill>
                  <a:schemeClr val="tx2"/>
                </a:solidFill>
                <a:hlinkClick r:id="rId4" action="ppaction://hlinksldjump"/>
              </a:rPr>
              <a:t>Mutual Care </a:t>
            </a:r>
          </a:p>
          <a:p>
            <a:pPr marL="1371600" lvl="2" indent="-457200" algn="l">
              <a:buClr>
                <a:schemeClr val="tx1"/>
              </a:buClr>
              <a:buSzPct val="110000"/>
              <a:buFont typeface="+mj-lt"/>
              <a:buAutoNum type="arabicParenR"/>
            </a:pPr>
            <a:r>
              <a:rPr lang="en-US" sz="2400" b="1" dirty="0" smtClean="0">
                <a:solidFill>
                  <a:schemeClr val="tx2"/>
                </a:solidFill>
                <a:hlinkClick r:id="rId4" action="ppaction://hlinksldjump"/>
              </a:rPr>
              <a:t>Change of Residence</a:t>
            </a:r>
            <a:r>
              <a:rPr lang="en-US" sz="2400" dirty="0" smtClean="0">
                <a:solidFill>
                  <a:schemeClr val="tx2"/>
                </a:solidFill>
              </a:rPr>
              <a:t> </a:t>
            </a:r>
            <a:endParaRPr lang="en-US" sz="2400" dirty="0" smtClean="0"/>
          </a:p>
          <a:p>
            <a:pPr marL="800100" lvl="1" indent="-342900" algn="l">
              <a:buClr>
                <a:schemeClr val="tx1"/>
              </a:buClr>
              <a:buSzPct val="110000"/>
              <a:buFont typeface="+mj-lt"/>
              <a:buAutoNum type="alphaUcPeriod"/>
            </a:pPr>
            <a:r>
              <a:rPr lang="en-US" dirty="0" smtClean="0"/>
              <a:t>and Fellowship  of the gospel;  </a:t>
            </a:r>
          </a:p>
          <a:p>
            <a:pPr marL="1257300" lvl="2" indent="-342900" algn="l">
              <a:buClr>
                <a:schemeClr val="tx1"/>
              </a:buClr>
              <a:buSzPct val="110000"/>
              <a:buFont typeface="+mj-lt"/>
              <a:buAutoNum type="arabicParenR"/>
            </a:pPr>
            <a:r>
              <a:rPr lang="en-US" sz="2400" b="1" dirty="0" smtClean="0"/>
              <a:t>FELLOWSHIP –</a:t>
            </a:r>
            <a:r>
              <a:rPr lang="en-US" sz="2400" dirty="0" smtClean="0"/>
              <a:t> The </a:t>
            </a:r>
            <a:r>
              <a:rPr lang="en-US" sz="2400" dirty="0" smtClean="0">
                <a:hlinkClick r:id="rId5"/>
              </a:rPr>
              <a:t>bond</a:t>
            </a:r>
            <a:r>
              <a:rPr lang="en-US" sz="2400" dirty="0" smtClean="0"/>
              <a:t> of common purpose and devotion that binds </a:t>
            </a:r>
            <a:r>
              <a:rPr lang="en-US" sz="2400" dirty="0" smtClean="0">
                <a:hlinkClick r:id="rId6"/>
              </a:rPr>
              <a:t>Christians</a:t>
            </a:r>
            <a:r>
              <a:rPr lang="en-US" sz="2400" dirty="0" smtClean="0"/>
              <a:t> together and to </a:t>
            </a:r>
            <a:r>
              <a:rPr lang="en-US" sz="2400" dirty="0" smtClean="0">
                <a:hlinkClick r:id="rId7"/>
              </a:rPr>
              <a:t>Christ</a:t>
            </a:r>
            <a:r>
              <a:rPr lang="en-US" sz="2400" dirty="0" smtClean="0"/>
              <a:t>. </a:t>
            </a:r>
          </a:p>
          <a:p>
            <a:pPr algn="l"/>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par>
                                <p:cTn id="15" presetID="25" presetClass="entr" presetSubtype="0"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p:cTn id="17"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18"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19"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0"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1"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2"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3"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4" dur="1000" decel="50000">
                                          <p:stCondLst>
                                            <p:cond delay="0"/>
                                          </p:stCondLst>
                                        </p:cTn>
                                        <p:tgtEl>
                                          <p:spTgt spid="3">
                                            <p:txEl>
                                              <p:pRg st="1" end="1"/>
                                            </p:txEl>
                                          </p:spTgt>
                                        </p:tgtEl>
                                      </p:cBhvr>
                                    </p:animEffect>
                                  </p:childTnLst>
                                </p:cTn>
                              </p:par>
                              <p:par>
                                <p:cTn id="25" presetID="25" presetClass="entr" presetSubtype="0" fill="hold" grpId="0"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28"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29"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0"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1"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2"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3"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4" dur="1000" decel="50000">
                                          <p:stCondLst>
                                            <p:cond delay="0"/>
                                          </p:stCondLst>
                                        </p:cTn>
                                        <p:tgtEl>
                                          <p:spTgt spid="3">
                                            <p:txEl>
                                              <p:pRg st="2" end="2"/>
                                            </p:txEl>
                                          </p:spTgt>
                                        </p:tgtEl>
                                      </p:cBhvr>
                                    </p:animEffect>
                                  </p:childTnLst>
                                </p:cTn>
                              </p:par>
                              <p:par>
                                <p:cTn id="35" presetID="25" presetClass="entr" presetSubtype="0" fill="hold" grpId="0" nodeType="with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 calcmode="lin" valueType="num">
                                      <p:cBhvr>
                                        <p:cTn id="37"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38"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39"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0"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1"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2"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43"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44" dur="1000" decel="50000">
                                          <p:stCondLst>
                                            <p:cond delay="0"/>
                                          </p:stCondLst>
                                        </p:cTn>
                                        <p:tgtEl>
                                          <p:spTgt spid="3">
                                            <p:txEl>
                                              <p:pRg st="3" end="3"/>
                                            </p:txEl>
                                          </p:spTgt>
                                        </p:tgtEl>
                                      </p:cBhvr>
                                    </p:animEffect>
                                  </p:childTnLst>
                                </p:cTn>
                              </p:par>
                              <p:par>
                                <p:cTn id="45" presetID="25" presetClass="entr" presetSubtype="0" fill="hold" grpId="0" nodeType="with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50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48" dur="50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49" dur="500" accel="50000" fill="hold">
                                          <p:stCondLst>
                                            <p:cond delay="50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50" dur="1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1" dur="50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52" dur="50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53" dur="500" accel="50000" fill="hold">
                                          <p:stCondLst>
                                            <p:cond delay="50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54" dur="1000" decel="50000">
                                          <p:stCondLst>
                                            <p:cond delay="0"/>
                                          </p:stCondLst>
                                        </p:cTn>
                                        <p:tgtEl>
                                          <p:spTgt spid="3">
                                            <p:txEl>
                                              <p:pRg st="4" end="4"/>
                                            </p:txEl>
                                          </p:spTgt>
                                        </p:tgtEl>
                                      </p:cBhvr>
                                    </p:animEffect>
                                  </p:childTnLst>
                                </p:cTn>
                              </p:par>
                              <p:par>
                                <p:cTn id="55" presetID="25" presetClass="entr" presetSubtype="0" fill="hold" grpId="0" nodeType="withEffect">
                                  <p:stCondLst>
                                    <p:cond delay="0"/>
                                  </p:stCondLst>
                                  <p:childTnLst>
                                    <p:set>
                                      <p:cBhvr>
                                        <p:cTn id="56" dur="1" fill="hold">
                                          <p:stCondLst>
                                            <p:cond delay="0"/>
                                          </p:stCondLst>
                                        </p:cTn>
                                        <p:tgtEl>
                                          <p:spTgt spid="3">
                                            <p:txEl>
                                              <p:pRg st="5" end="5"/>
                                            </p:txEl>
                                          </p:spTgt>
                                        </p:tgtEl>
                                        <p:attrNameLst>
                                          <p:attrName>style.visibility</p:attrName>
                                        </p:attrNameLst>
                                      </p:cBhvr>
                                      <p:to>
                                        <p:strVal val="visible"/>
                                      </p:to>
                                    </p:set>
                                    <p:anim calcmode="lin" valueType="num">
                                      <p:cBhvr>
                                        <p:cTn id="57" dur="50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58" dur="50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59" dur="500" accel="50000" fill="hold">
                                          <p:stCondLst>
                                            <p:cond delay="50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60" dur="10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61" dur="50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62" dur="50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63" dur="500" accel="50000" fill="hold">
                                          <p:stCondLst>
                                            <p:cond delay="50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64" dur="1000" decel="50000">
                                          <p:stCondLst>
                                            <p:cond delay="0"/>
                                          </p:stCondLst>
                                        </p:cTn>
                                        <p:tgtEl>
                                          <p:spTgt spid="3">
                                            <p:txEl>
                                              <p:pRg st="5" end="5"/>
                                            </p:txEl>
                                          </p:spTgt>
                                        </p:tgtEl>
                                      </p:cBhvr>
                                    </p:animEffect>
                                  </p:childTnLst>
                                </p:cTn>
                              </p:par>
                              <p:par>
                                <p:cTn id="65" presetID="25" presetClass="entr" presetSubtype="0" fill="hold" grpId="0" nodeType="withEffect">
                                  <p:stCondLst>
                                    <p:cond delay="0"/>
                                  </p:stCondLst>
                                  <p:childTnLst>
                                    <p:set>
                                      <p:cBhvr>
                                        <p:cTn id="66" dur="1" fill="hold">
                                          <p:stCondLst>
                                            <p:cond delay="0"/>
                                          </p:stCondLst>
                                        </p:cTn>
                                        <p:tgtEl>
                                          <p:spTgt spid="3">
                                            <p:txEl>
                                              <p:pRg st="6" end="6"/>
                                            </p:txEl>
                                          </p:spTgt>
                                        </p:tgtEl>
                                        <p:attrNameLst>
                                          <p:attrName>style.visibility</p:attrName>
                                        </p:attrNameLst>
                                      </p:cBhvr>
                                      <p:to>
                                        <p:strVal val="visible"/>
                                      </p:to>
                                    </p:set>
                                    <p:anim calcmode="lin" valueType="num">
                                      <p:cBhvr>
                                        <p:cTn id="67" dur="500" decel="50000" fill="hold">
                                          <p:stCondLst>
                                            <p:cond delay="0"/>
                                          </p:stCondLst>
                                        </p:cTn>
                                        <p:tgtEl>
                                          <p:spTgt spid="3">
                                            <p:txEl>
                                              <p:pRg st="6" end="6"/>
                                            </p:txEl>
                                          </p:spTgt>
                                        </p:tgtEl>
                                        <p:attrNameLst>
                                          <p:attrName>style.rotation</p:attrName>
                                        </p:attrNameLst>
                                      </p:cBhvr>
                                      <p:tavLst>
                                        <p:tav tm="0">
                                          <p:val>
                                            <p:fltVal val="-90"/>
                                          </p:val>
                                        </p:tav>
                                        <p:tav tm="100000">
                                          <p:val>
                                            <p:fltVal val="0"/>
                                          </p:val>
                                        </p:tav>
                                      </p:tavLst>
                                    </p:anim>
                                    <p:anim calcmode="lin" valueType="num">
                                      <p:cBhvr>
                                        <p:cTn id="68" dur="500" decel="50000" fill="hold">
                                          <p:stCondLst>
                                            <p:cond delay="0"/>
                                          </p:stCondLst>
                                        </p:cTn>
                                        <p:tgtEl>
                                          <p:spTgt spid="3">
                                            <p:txEl>
                                              <p:pRg st="6" end="6"/>
                                            </p:txEl>
                                          </p:spTgt>
                                        </p:tgtEl>
                                        <p:attrNameLst>
                                          <p:attrName>ppt_w</p:attrName>
                                        </p:attrNameLst>
                                      </p:cBhvr>
                                      <p:tavLst>
                                        <p:tav tm="0">
                                          <p:val>
                                            <p:strVal val="#ppt_w"/>
                                          </p:val>
                                        </p:tav>
                                        <p:tav tm="100000">
                                          <p:val>
                                            <p:strVal val="#ppt_w*.05"/>
                                          </p:val>
                                        </p:tav>
                                      </p:tavLst>
                                    </p:anim>
                                    <p:anim calcmode="lin" valueType="num">
                                      <p:cBhvr>
                                        <p:cTn id="69" dur="500" accel="50000" fill="hold">
                                          <p:stCondLst>
                                            <p:cond delay="500"/>
                                          </p:stCondLst>
                                        </p:cTn>
                                        <p:tgtEl>
                                          <p:spTgt spid="3">
                                            <p:txEl>
                                              <p:pRg st="6" end="6"/>
                                            </p:txEl>
                                          </p:spTgt>
                                        </p:tgtEl>
                                        <p:attrNameLst>
                                          <p:attrName>ppt_w</p:attrName>
                                        </p:attrNameLst>
                                      </p:cBhvr>
                                      <p:tavLst>
                                        <p:tav tm="0">
                                          <p:val>
                                            <p:strVal val="#ppt_w*.05"/>
                                          </p:val>
                                        </p:tav>
                                        <p:tav tm="100000">
                                          <p:val>
                                            <p:strVal val="#ppt_w"/>
                                          </p:val>
                                        </p:tav>
                                      </p:tavLst>
                                    </p:anim>
                                    <p:anim calcmode="lin" valueType="num">
                                      <p:cBhvr>
                                        <p:cTn id="70" dur="10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71" dur="500" decel="50000" fill="hold">
                                          <p:stCondLst>
                                            <p:cond delay="0"/>
                                          </p:stCondLst>
                                        </p:cTn>
                                        <p:tgtEl>
                                          <p:spTgt spid="3">
                                            <p:txEl>
                                              <p:pRg st="6" end="6"/>
                                            </p:txEl>
                                          </p:spTgt>
                                        </p:tgtEl>
                                        <p:attrNameLst>
                                          <p:attrName>ppt_x</p:attrName>
                                        </p:attrNameLst>
                                      </p:cBhvr>
                                      <p:tavLst>
                                        <p:tav tm="0">
                                          <p:val>
                                            <p:strVal val="#ppt_x+.4"/>
                                          </p:val>
                                        </p:tav>
                                        <p:tav tm="100000">
                                          <p:val>
                                            <p:strVal val="#ppt_x"/>
                                          </p:val>
                                        </p:tav>
                                      </p:tavLst>
                                    </p:anim>
                                    <p:anim calcmode="lin" valueType="num">
                                      <p:cBhvr>
                                        <p:cTn id="72" dur="500" decel="50000" fill="hold">
                                          <p:stCondLst>
                                            <p:cond delay="0"/>
                                          </p:stCondLst>
                                        </p:cTn>
                                        <p:tgtEl>
                                          <p:spTgt spid="3">
                                            <p:txEl>
                                              <p:pRg st="6" end="6"/>
                                            </p:txEl>
                                          </p:spTgt>
                                        </p:tgtEl>
                                        <p:attrNameLst>
                                          <p:attrName>ppt_y</p:attrName>
                                        </p:attrNameLst>
                                      </p:cBhvr>
                                      <p:tavLst>
                                        <p:tav tm="0">
                                          <p:val>
                                            <p:strVal val="#ppt_y-.2"/>
                                          </p:val>
                                        </p:tav>
                                        <p:tav tm="100000">
                                          <p:val>
                                            <p:strVal val="#ppt_y+.1"/>
                                          </p:val>
                                        </p:tav>
                                      </p:tavLst>
                                    </p:anim>
                                    <p:anim calcmode="lin" valueType="num">
                                      <p:cBhvr>
                                        <p:cTn id="73" dur="500" accel="50000" fill="hold">
                                          <p:stCondLst>
                                            <p:cond delay="500"/>
                                          </p:stCondLst>
                                        </p:cTn>
                                        <p:tgtEl>
                                          <p:spTgt spid="3">
                                            <p:txEl>
                                              <p:pRg st="6" end="6"/>
                                            </p:txEl>
                                          </p:spTgt>
                                        </p:tgtEl>
                                        <p:attrNameLst>
                                          <p:attrName>ppt_y</p:attrName>
                                        </p:attrNameLst>
                                      </p:cBhvr>
                                      <p:tavLst>
                                        <p:tav tm="0">
                                          <p:val>
                                            <p:strVal val="#ppt_y+.1"/>
                                          </p:val>
                                        </p:tav>
                                        <p:tav tm="100000">
                                          <p:val>
                                            <p:strVal val="#ppt_y"/>
                                          </p:val>
                                        </p:tav>
                                      </p:tavLst>
                                    </p:anim>
                                    <p:animEffect transition="in" filter="fade">
                                      <p:cBhvr>
                                        <p:cTn id="74" dur="1000" decel="50000">
                                          <p:stCondLst>
                                            <p:cond delay="0"/>
                                          </p:stCondLst>
                                        </p:cTn>
                                        <p:tgtEl>
                                          <p:spTgt spid="3">
                                            <p:txEl>
                                              <p:pRg st="6" end="6"/>
                                            </p:txEl>
                                          </p:spTgt>
                                        </p:tgtEl>
                                      </p:cBhvr>
                                    </p:animEffect>
                                  </p:childTnLst>
                                </p:cTn>
                              </p:par>
                              <p:par>
                                <p:cTn id="75" presetID="25" presetClass="entr" presetSubtype="0" fill="hold" grpId="0" nodeType="withEffect">
                                  <p:stCondLst>
                                    <p:cond delay="0"/>
                                  </p:stCondLst>
                                  <p:childTnLst>
                                    <p:set>
                                      <p:cBhvr>
                                        <p:cTn id="76" dur="1" fill="hold">
                                          <p:stCondLst>
                                            <p:cond delay="0"/>
                                          </p:stCondLst>
                                        </p:cTn>
                                        <p:tgtEl>
                                          <p:spTgt spid="3">
                                            <p:txEl>
                                              <p:pRg st="7" end="7"/>
                                            </p:txEl>
                                          </p:spTgt>
                                        </p:tgtEl>
                                        <p:attrNameLst>
                                          <p:attrName>style.visibility</p:attrName>
                                        </p:attrNameLst>
                                      </p:cBhvr>
                                      <p:to>
                                        <p:strVal val="visible"/>
                                      </p:to>
                                    </p:set>
                                    <p:anim calcmode="lin" valueType="num">
                                      <p:cBhvr>
                                        <p:cTn id="77" dur="500" decel="50000" fill="hold">
                                          <p:stCondLst>
                                            <p:cond delay="0"/>
                                          </p:stCondLst>
                                        </p:cTn>
                                        <p:tgtEl>
                                          <p:spTgt spid="3">
                                            <p:txEl>
                                              <p:pRg st="7" end="7"/>
                                            </p:txEl>
                                          </p:spTgt>
                                        </p:tgtEl>
                                        <p:attrNameLst>
                                          <p:attrName>style.rotation</p:attrName>
                                        </p:attrNameLst>
                                      </p:cBhvr>
                                      <p:tavLst>
                                        <p:tav tm="0">
                                          <p:val>
                                            <p:fltVal val="-90"/>
                                          </p:val>
                                        </p:tav>
                                        <p:tav tm="100000">
                                          <p:val>
                                            <p:fltVal val="0"/>
                                          </p:val>
                                        </p:tav>
                                      </p:tavLst>
                                    </p:anim>
                                    <p:anim calcmode="lin" valueType="num">
                                      <p:cBhvr>
                                        <p:cTn id="78" dur="500" decel="50000" fill="hold">
                                          <p:stCondLst>
                                            <p:cond delay="0"/>
                                          </p:stCondLst>
                                        </p:cTn>
                                        <p:tgtEl>
                                          <p:spTgt spid="3">
                                            <p:txEl>
                                              <p:pRg st="7" end="7"/>
                                            </p:txEl>
                                          </p:spTgt>
                                        </p:tgtEl>
                                        <p:attrNameLst>
                                          <p:attrName>ppt_w</p:attrName>
                                        </p:attrNameLst>
                                      </p:cBhvr>
                                      <p:tavLst>
                                        <p:tav tm="0">
                                          <p:val>
                                            <p:strVal val="#ppt_w"/>
                                          </p:val>
                                        </p:tav>
                                        <p:tav tm="100000">
                                          <p:val>
                                            <p:strVal val="#ppt_w*.05"/>
                                          </p:val>
                                        </p:tav>
                                      </p:tavLst>
                                    </p:anim>
                                    <p:anim calcmode="lin" valueType="num">
                                      <p:cBhvr>
                                        <p:cTn id="79" dur="500" accel="50000" fill="hold">
                                          <p:stCondLst>
                                            <p:cond delay="500"/>
                                          </p:stCondLst>
                                        </p:cTn>
                                        <p:tgtEl>
                                          <p:spTgt spid="3">
                                            <p:txEl>
                                              <p:pRg st="7" end="7"/>
                                            </p:txEl>
                                          </p:spTgt>
                                        </p:tgtEl>
                                        <p:attrNameLst>
                                          <p:attrName>ppt_w</p:attrName>
                                        </p:attrNameLst>
                                      </p:cBhvr>
                                      <p:tavLst>
                                        <p:tav tm="0">
                                          <p:val>
                                            <p:strVal val="#ppt_w*.05"/>
                                          </p:val>
                                        </p:tav>
                                        <p:tav tm="100000">
                                          <p:val>
                                            <p:strVal val="#ppt_w"/>
                                          </p:val>
                                        </p:tav>
                                      </p:tavLst>
                                    </p:anim>
                                    <p:anim calcmode="lin" valueType="num">
                                      <p:cBhvr>
                                        <p:cTn id="80" dur="1000" fill="hold"/>
                                        <p:tgtEl>
                                          <p:spTgt spid="3">
                                            <p:txEl>
                                              <p:pRg st="7" end="7"/>
                                            </p:txEl>
                                          </p:spTgt>
                                        </p:tgtEl>
                                        <p:attrNameLst>
                                          <p:attrName>ppt_h</p:attrName>
                                        </p:attrNameLst>
                                      </p:cBhvr>
                                      <p:tavLst>
                                        <p:tav tm="0">
                                          <p:val>
                                            <p:strVal val="#ppt_h"/>
                                          </p:val>
                                        </p:tav>
                                        <p:tav tm="100000">
                                          <p:val>
                                            <p:strVal val="#ppt_h"/>
                                          </p:val>
                                        </p:tav>
                                      </p:tavLst>
                                    </p:anim>
                                    <p:anim calcmode="lin" valueType="num">
                                      <p:cBhvr>
                                        <p:cTn id="81" dur="500" decel="50000" fill="hold">
                                          <p:stCondLst>
                                            <p:cond delay="0"/>
                                          </p:stCondLst>
                                        </p:cTn>
                                        <p:tgtEl>
                                          <p:spTgt spid="3">
                                            <p:txEl>
                                              <p:pRg st="7" end="7"/>
                                            </p:txEl>
                                          </p:spTgt>
                                        </p:tgtEl>
                                        <p:attrNameLst>
                                          <p:attrName>ppt_x</p:attrName>
                                        </p:attrNameLst>
                                      </p:cBhvr>
                                      <p:tavLst>
                                        <p:tav tm="0">
                                          <p:val>
                                            <p:strVal val="#ppt_x+.4"/>
                                          </p:val>
                                        </p:tav>
                                        <p:tav tm="100000">
                                          <p:val>
                                            <p:strVal val="#ppt_x"/>
                                          </p:val>
                                        </p:tav>
                                      </p:tavLst>
                                    </p:anim>
                                    <p:anim calcmode="lin" valueType="num">
                                      <p:cBhvr>
                                        <p:cTn id="82" dur="500" decel="50000" fill="hold">
                                          <p:stCondLst>
                                            <p:cond delay="0"/>
                                          </p:stCondLst>
                                        </p:cTn>
                                        <p:tgtEl>
                                          <p:spTgt spid="3">
                                            <p:txEl>
                                              <p:pRg st="7" end="7"/>
                                            </p:txEl>
                                          </p:spTgt>
                                        </p:tgtEl>
                                        <p:attrNameLst>
                                          <p:attrName>ppt_y</p:attrName>
                                        </p:attrNameLst>
                                      </p:cBhvr>
                                      <p:tavLst>
                                        <p:tav tm="0">
                                          <p:val>
                                            <p:strVal val="#ppt_y-.2"/>
                                          </p:val>
                                        </p:tav>
                                        <p:tav tm="100000">
                                          <p:val>
                                            <p:strVal val="#ppt_y+.1"/>
                                          </p:val>
                                        </p:tav>
                                      </p:tavLst>
                                    </p:anim>
                                    <p:anim calcmode="lin" valueType="num">
                                      <p:cBhvr>
                                        <p:cTn id="83" dur="500" accel="50000" fill="hold">
                                          <p:stCondLst>
                                            <p:cond delay="500"/>
                                          </p:stCondLst>
                                        </p:cTn>
                                        <p:tgtEl>
                                          <p:spTgt spid="3">
                                            <p:txEl>
                                              <p:pRg st="7" end="7"/>
                                            </p:txEl>
                                          </p:spTgt>
                                        </p:tgtEl>
                                        <p:attrNameLst>
                                          <p:attrName>ppt_y</p:attrName>
                                        </p:attrNameLst>
                                      </p:cBhvr>
                                      <p:tavLst>
                                        <p:tav tm="0">
                                          <p:val>
                                            <p:strVal val="#ppt_y+.1"/>
                                          </p:val>
                                        </p:tav>
                                        <p:tav tm="100000">
                                          <p:val>
                                            <p:strVal val="#ppt_y"/>
                                          </p:val>
                                        </p:tav>
                                      </p:tavLst>
                                    </p:anim>
                                    <p:animEffect transition="in" filter="fade">
                                      <p:cBhvr>
                                        <p:cTn id="84" dur="1000" decel="50000">
                                          <p:stCondLst>
                                            <p:cond delay="0"/>
                                          </p:stCondLst>
                                        </p:cTn>
                                        <p:tgtEl>
                                          <p:spTgt spid="3">
                                            <p:txEl>
                                              <p:pRg st="7" end="7"/>
                                            </p:txEl>
                                          </p:spTgt>
                                        </p:tgtEl>
                                      </p:cBhvr>
                                    </p:animEffect>
                                  </p:childTnLst>
                                </p:cTn>
                              </p:par>
                              <p:par>
                                <p:cTn id="85" presetID="25" presetClass="entr" presetSubtype="0" fill="hold" grpId="0" nodeType="withEffect">
                                  <p:stCondLst>
                                    <p:cond delay="0"/>
                                  </p:stCondLst>
                                  <p:childTnLst>
                                    <p:set>
                                      <p:cBhvr>
                                        <p:cTn id="86" dur="1" fill="hold">
                                          <p:stCondLst>
                                            <p:cond delay="0"/>
                                          </p:stCondLst>
                                        </p:cTn>
                                        <p:tgtEl>
                                          <p:spTgt spid="3">
                                            <p:txEl>
                                              <p:pRg st="8" end="8"/>
                                            </p:txEl>
                                          </p:spTgt>
                                        </p:tgtEl>
                                        <p:attrNameLst>
                                          <p:attrName>style.visibility</p:attrName>
                                        </p:attrNameLst>
                                      </p:cBhvr>
                                      <p:to>
                                        <p:strVal val="visible"/>
                                      </p:to>
                                    </p:set>
                                    <p:anim calcmode="lin" valueType="num">
                                      <p:cBhvr>
                                        <p:cTn id="87" dur="500" decel="50000" fill="hold">
                                          <p:stCondLst>
                                            <p:cond delay="0"/>
                                          </p:stCondLst>
                                        </p:cTn>
                                        <p:tgtEl>
                                          <p:spTgt spid="3">
                                            <p:txEl>
                                              <p:pRg st="8" end="8"/>
                                            </p:txEl>
                                          </p:spTgt>
                                        </p:tgtEl>
                                        <p:attrNameLst>
                                          <p:attrName>style.rotation</p:attrName>
                                        </p:attrNameLst>
                                      </p:cBhvr>
                                      <p:tavLst>
                                        <p:tav tm="0">
                                          <p:val>
                                            <p:fltVal val="-90"/>
                                          </p:val>
                                        </p:tav>
                                        <p:tav tm="100000">
                                          <p:val>
                                            <p:fltVal val="0"/>
                                          </p:val>
                                        </p:tav>
                                      </p:tavLst>
                                    </p:anim>
                                    <p:anim calcmode="lin" valueType="num">
                                      <p:cBhvr>
                                        <p:cTn id="88" dur="500" decel="50000" fill="hold">
                                          <p:stCondLst>
                                            <p:cond delay="0"/>
                                          </p:stCondLst>
                                        </p:cTn>
                                        <p:tgtEl>
                                          <p:spTgt spid="3">
                                            <p:txEl>
                                              <p:pRg st="8" end="8"/>
                                            </p:txEl>
                                          </p:spTgt>
                                        </p:tgtEl>
                                        <p:attrNameLst>
                                          <p:attrName>ppt_w</p:attrName>
                                        </p:attrNameLst>
                                      </p:cBhvr>
                                      <p:tavLst>
                                        <p:tav tm="0">
                                          <p:val>
                                            <p:strVal val="#ppt_w"/>
                                          </p:val>
                                        </p:tav>
                                        <p:tav tm="100000">
                                          <p:val>
                                            <p:strVal val="#ppt_w*.05"/>
                                          </p:val>
                                        </p:tav>
                                      </p:tavLst>
                                    </p:anim>
                                    <p:anim calcmode="lin" valueType="num">
                                      <p:cBhvr>
                                        <p:cTn id="89" dur="500" accel="50000" fill="hold">
                                          <p:stCondLst>
                                            <p:cond delay="500"/>
                                          </p:stCondLst>
                                        </p:cTn>
                                        <p:tgtEl>
                                          <p:spTgt spid="3">
                                            <p:txEl>
                                              <p:pRg st="8" end="8"/>
                                            </p:txEl>
                                          </p:spTgt>
                                        </p:tgtEl>
                                        <p:attrNameLst>
                                          <p:attrName>ppt_w</p:attrName>
                                        </p:attrNameLst>
                                      </p:cBhvr>
                                      <p:tavLst>
                                        <p:tav tm="0">
                                          <p:val>
                                            <p:strVal val="#ppt_w*.05"/>
                                          </p:val>
                                        </p:tav>
                                        <p:tav tm="100000">
                                          <p:val>
                                            <p:strVal val="#ppt_w"/>
                                          </p:val>
                                        </p:tav>
                                      </p:tavLst>
                                    </p:anim>
                                    <p:anim calcmode="lin" valueType="num">
                                      <p:cBhvr>
                                        <p:cTn id="90" dur="1000" fill="hold"/>
                                        <p:tgtEl>
                                          <p:spTgt spid="3">
                                            <p:txEl>
                                              <p:pRg st="8" end="8"/>
                                            </p:txEl>
                                          </p:spTgt>
                                        </p:tgtEl>
                                        <p:attrNameLst>
                                          <p:attrName>ppt_h</p:attrName>
                                        </p:attrNameLst>
                                      </p:cBhvr>
                                      <p:tavLst>
                                        <p:tav tm="0">
                                          <p:val>
                                            <p:strVal val="#ppt_h"/>
                                          </p:val>
                                        </p:tav>
                                        <p:tav tm="100000">
                                          <p:val>
                                            <p:strVal val="#ppt_h"/>
                                          </p:val>
                                        </p:tav>
                                      </p:tavLst>
                                    </p:anim>
                                    <p:anim calcmode="lin" valueType="num">
                                      <p:cBhvr>
                                        <p:cTn id="91" dur="500" decel="50000" fill="hold">
                                          <p:stCondLst>
                                            <p:cond delay="0"/>
                                          </p:stCondLst>
                                        </p:cTn>
                                        <p:tgtEl>
                                          <p:spTgt spid="3">
                                            <p:txEl>
                                              <p:pRg st="8" end="8"/>
                                            </p:txEl>
                                          </p:spTgt>
                                        </p:tgtEl>
                                        <p:attrNameLst>
                                          <p:attrName>ppt_x</p:attrName>
                                        </p:attrNameLst>
                                      </p:cBhvr>
                                      <p:tavLst>
                                        <p:tav tm="0">
                                          <p:val>
                                            <p:strVal val="#ppt_x+.4"/>
                                          </p:val>
                                        </p:tav>
                                        <p:tav tm="100000">
                                          <p:val>
                                            <p:strVal val="#ppt_x"/>
                                          </p:val>
                                        </p:tav>
                                      </p:tavLst>
                                    </p:anim>
                                    <p:anim calcmode="lin" valueType="num">
                                      <p:cBhvr>
                                        <p:cTn id="92" dur="500" decel="50000" fill="hold">
                                          <p:stCondLst>
                                            <p:cond delay="0"/>
                                          </p:stCondLst>
                                        </p:cTn>
                                        <p:tgtEl>
                                          <p:spTgt spid="3">
                                            <p:txEl>
                                              <p:pRg st="8" end="8"/>
                                            </p:txEl>
                                          </p:spTgt>
                                        </p:tgtEl>
                                        <p:attrNameLst>
                                          <p:attrName>ppt_y</p:attrName>
                                        </p:attrNameLst>
                                      </p:cBhvr>
                                      <p:tavLst>
                                        <p:tav tm="0">
                                          <p:val>
                                            <p:strVal val="#ppt_y-.2"/>
                                          </p:val>
                                        </p:tav>
                                        <p:tav tm="100000">
                                          <p:val>
                                            <p:strVal val="#ppt_y+.1"/>
                                          </p:val>
                                        </p:tav>
                                      </p:tavLst>
                                    </p:anim>
                                    <p:anim calcmode="lin" valueType="num">
                                      <p:cBhvr>
                                        <p:cTn id="93" dur="500" accel="50000" fill="hold">
                                          <p:stCondLst>
                                            <p:cond delay="500"/>
                                          </p:stCondLst>
                                        </p:cTn>
                                        <p:tgtEl>
                                          <p:spTgt spid="3">
                                            <p:txEl>
                                              <p:pRg st="8" end="8"/>
                                            </p:txEl>
                                          </p:spTgt>
                                        </p:tgtEl>
                                        <p:attrNameLst>
                                          <p:attrName>ppt_y</p:attrName>
                                        </p:attrNameLst>
                                      </p:cBhvr>
                                      <p:tavLst>
                                        <p:tav tm="0">
                                          <p:val>
                                            <p:strVal val="#ppt_y+.1"/>
                                          </p:val>
                                        </p:tav>
                                        <p:tav tm="100000">
                                          <p:val>
                                            <p:strVal val="#ppt_y"/>
                                          </p:val>
                                        </p:tav>
                                      </p:tavLst>
                                    </p:anim>
                                    <p:animEffect transition="in" filter="fade">
                                      <p:cBhvr>
                                        <p:cTn id="94" dur="1000" decel="50000">
                                          <p:stCondLst>
                                            <p:cond delay="0"/>
                                          </p:stCondLst>
                                        </p:cTn>
                                        <p:tgtEl>
                                          <p:spTgt spid="3">
                                            <p:txEl>
                                              <p:pRg st="8" end="8"/>
                                            </p:txEl>
                                          </p:spTgt>
                                        </p:tgtEl>
                                      </p:cBhvr>
                                    </p:animEffect>
                                  </p:childTnLst>
                                </p:cTn>
                              </p:par>
                            </p:childTnLst>
                          </p:cTn>
                        </p:par>
                      </p:childTnLst>
                    </p:cTn>
                  </p:par>
                  <p:par>
                    <p:cTn id="95" fill="hold">
                      <p:stCondLst>
                        <p:cond delay="indefinite"/>
                      </p:stCondLst>
                      <p:childTnLst>
                        <p:par>
                          <p:cTn id="96" fill="hold">
                            <p:stCondLst>
                              <p:cond delay="0"/>
                            </p:stCondLst>
                            <p:childTnLst>
                              <p:par>
                                <p:cTn id="97" presetID="2" presetClass="exit" presetSubtype="3" fill="hold" grpId="1" nodeType="clickEffect">
                                  <p:stCondLst>
                                    <p:cond delay="0"/>
                                  </p:stCondLst>
                                  <p:childTnLst>
                                    <p:anim calcmode="lin" valueType="num">
                                      <p:cBhvr additive="base">
                                        <p:cTn id="98" dur="500"/>
                                        <p:tgtEl>
                                          <p:spTgt spid="3">
                                            <p:txEl>
                                              <p:pRg st="0" end="0"/>
                                            </p:txEl>
                                          </p:spTgt>
                                        </p:tgtEl>
                                        <p:attrNameLst>
                                          <p:attrName>ppt_x</p:attrName>
                                        </p:attrNameLst>
                                      </p:cBhvr>
                                      <p:tavLst>
                                        <p:tav tm="0">
                                          <p:val>
                                            <p:strVal val="ppt_x"/>
                                          </p:val>
                                        </p:tav>
                                        <p:tav tm="100000">
                                          <p:val>
                                            <p:strVal val="1+ppt_w/2"/>
                                          </p:val>
                                        </p:tav>
                                      </p:tavLst>
                                    </p:anim>
                                    <p:anim calcmode="lin" valueType="num">
                                      <p:cBhvr additive="base">
                                        <p:cTn id="99" dur="500"/>
                                        <p:tgtEl>
                                          <p:spTgt spid="3">
                                            <p:txEl>
                                              <p:pRg st="0" end="0"/>
                                            </p:txEl>
                                          </p:spTgt>
                                        </p:tgtEl>
                                        <p:attrNameLst>
                                          <p:attrName>ppt_y</p:attrName>
                                        </p:attrNameLst>
                                      </p:cBhvr>
                                      <p:tavLst>
                                        <p:tav tm="0">
                                          <p:val>
                                            <p:strVal val="ppt_y"/>
                                          </p:val>
                                        </p:tav>
                                        <p:tav tm="100000">
                                          <p:val>
                                            <p:strVal val="0-ppt_h/2"/>
                                          </p:val>
                                        </p:tav>
                                      </p:tavLst>
                                    </p:anim>
                                    <p:set>
                                      <p:cBhvr>
                                        <p:cTn id="100" dur="1" fill="hold">
                                          <p:stCondLst>
                                            <p:cond delay="499"/>
                                          </p:stCondLst>
                                        </p:cTn>
                                        <p:tgtEl>
                                          <p:spTgt spid="3">
                                            <p:txEl>
                                              <p:pRg st="0" end="0"/>
                                            </p:txEl>
                                          </p:spTgt>
                                        </p:tgtEl>
                                        <p:attrNameLst>
                                          <p:attrName>style.visibility</p:attrName>
                                        </p:attrNameLst>
                                      </p:cBhvr>
                                      <p:to>
                                        <p:strVal val="hidden"/>
                                      </p:to>
                                    </p:set>
                                  </p:childTnLst>
                                </p:cTn>
                              </p:par>
                              <p:par>
                                <p:cTn id="101" presetID="2" presetClass="exit" presetSubtype="3" fill="hold" grpId="1" nodeType="withEffect">
                                  <p:stCondLst>
                                    <p:cond delay="0"/>
                                  </p:stCondLst>
                                  <p:childTnLst>
                                    <p:anim calcmode="lin" valueType="num">
                                      <p:cBhvr additive="base">
                                        <p:cTn id="102" dur="500"/>
                                        <p:tgtEl>
                                          <p:spTgt spid="3">
                                            <p:txEl>
                                              <p:pRg st="1" end="1"/>
                                            </p:txEl>
                                          </p:spTgt>
                                        </p:tgtEl>
                                        <p:attrNameLst>
                                          <p:attrName>ppt_x</p:attrName>
                                        </p:attrNameLst>
                                      </p:cBhvr>
                                      <p:tavLst>
                                        <p:tav tm="0">
                                          <p:val>
                                            <p:strVal val="ppt_x"/>
                                          </p:val>
                                        </p:tav>
                                        <p:tav tm="100000">
                                          <p:val>
                                            <p:strVal val="1+ppt_w/2"/>
                                          </p:val>
                                        </p:tav>
                                      </p:tavLst>
                                    </p:anim>
                                    <p:anim calcmode="lin" valueType="num">
                                      <p:cBhvr additive="base">
                                        <p:cTn id="103" dur="500"/>
                                        <p:tgtEl>
                                          <p:spTgt spid="3">
                                            <p:txEl>
                                              <p:pRg st="1" end="1"/>
                                            </p:txEl>
                                          </p:spTgt>
                                        </p:tgtEl>
                                        <p:attrNameLst>
                                          <p:attrName>ppt_y</p:attrName>
                                        </p:attrNameLst>
                                      </p:cBhvr>
                                      <p:tavLst>
                                        <p:tav tm="0">
                                          <p:val>
                                            <p:strVal val="ppt_y"/>
                                          </p:val>
                                        </p:tav>
                                        <p:tav tm="100000">
                                          <p:val>
                                            <p:strVal val="0-ppt_h/2"/>
                                          </p:val>
                                        </p:tav>
                                      </p:tavLst>
                                    </p:anim>
                                    <p:set>
                                      <p:cBhvr>
                                        <p:cTn id="104" dur="1" fill="hold">
                                          <p:stCondLst>
                                            <p:cond delay="499"/>
                                          </p:stCondLst>
                                        </p:cTn>
                                        <p:tgtEl>
                                          <p:spTgt spid="3">
                                            <p:txEl>
                                              <p:pRg st="1" end="1"/>
                                            </p:txEl>
                                          </p:spTgt>
                                        </p:tgtEl>
                                        <p:attrNameLst>
                                          <p:attrName>style.visibility</p:attrName>
                                        </p:attrNameLst>
                                      </p:cBhvr>
                                      <p:to>
                                        <p:strVal val="hidden"/>
                                      </p:to>
                                    </p:set>
                                  </p:childTnLst>
                                </p:cTn>
                              </p:par>
                              <p:par>
                                <p:cTn id="105" presetID="2" presetClass="exit" presetSubtype="3" fill="hold" grpId="1" nodeType="withEffect">
                                  <p:stCondLst>
                                    <p:cond delay="0"/>
                                  </p:stCondLst>
                                  <p:childTnLst>
                                    <p:anim calcmode="lin" valueType="num">
                                      <p:cBhvr additive="base">
                                        <p:cTn id="106" dur="500"/>
                                        <p:tgtEl>
                                          <p:spTgt spid="3">
                                            <p:txEl>
                                              <p:pRg st="2" end="2"/>
                                            </p:txEl>
                                          </p:spTgt>
                                        </p:tgtEl>
                                        <p:attrNameLst>
                                          <p:attrName>ppt_x</p:attrName>
                                        </p:attrNameLst>
                                      </p:cBhvr>
                                      <p:tavLst>
                                        <p:tav tm="0">
                                          <p:val>
                                            <p:strVal val="ppt_x"/>
                                          </p:val>
                                        </p:tav>
                                        <p:tav tm="100000">
                                          <p:val>
                                            <p:strVal val="1+ppt_w/2"/>
                                          </p:val>
                                        </p:tav>
                                      </p:tavLst>
                                    </p:anim>
                                    <p:anim calcmode="lin" valueType="num">
                                      <p:cBhvr additive="base">
                                        <p:cTn id="107" dur="500"/>
                                        <p:tgtEl>
                                          <p:spTgt spid="3">
                                            <p:txEl>
                                              <p:pRg st="2" end="2"/>
                                            </p:txEl>
                                          </p:spTgt>
                                        </p:tgtEl>
                                        <p:attrNameLst>
                                          <p:attrName>ppt_y</p:attrName>
                                        </p:attrNameLst>
                                      </p:cBhvr>
                                      <p:tavLst>
                                        <p:tav tm="0">
                                          <p:val>
                                            <p:strVal val="ppt_y"/>
                                          </p:val>
                                        </p:tav>
                                        <p:tav tm="100000">
                                          <p:val>
                                            <p:strVal val="0-ppt_h/2"/>
                                          </p:val>
                                        </p:tav>
                                      </p:tavLst>
                                    </p:anim>
                                    <p:set>
                                      <p:cBhvr>
                                        <p:cTn id="108" dur="1" fill="hold">
                                          <p:stCondLst>
                                            <p:cond delay="499"/>
                                          </p:stCondLst>
                                        </p:cTn>
                                        <p:tgtEl>
                                          <p:spTgt spid="3">
                                            <p:txEl>
                                              <p:pRg st="2" end="2"/>
                                            </p:txEl>
                                          </p:spTgt>
                                        </p:tgtEl>
                                        <p:attrNameLst>
                                          <p:attrName>style.visibility</p:attrName>
                                        </p:attrNameLst>
                                      </p:cBhvr>
                                      <p:to>
                                        <p:strVal val="hidden"/>
                                      </p:to>
                                    </p:set>
                                  </p:childTnLst>
                                </p:cTn>
                              </p:par>
                              <p:par>
                                <p:cTn id="109" presetID="2" presetClass="exit" presetSubtype="3" fill="hold" grpId="1" nodeType="withEffect">
                                  <p:stCondLst>
                                    <p:cond delay="0"/>
                                  </p:stCondLst>
                                  <p:childTnLst>
                                    <p:anim calcmode="lin" valueType="num">
                                      <p:cBhvr additive="base">
                                        <p:cTn id="110" dur="500"/>
                                        <p:tgtEl>
                                          <p:spTgt spid="3">
                                            <p:txEl>
                                              <p:pRg st="3" end="3"/>
                                            </p:txEl>
                                          </p:spTgt>
                                        </p:tgtEl>
                                        <p:attrNameLst>
                                          <p:attrName>ppt_x</p:attrName>
                                        </p:attrNameLst>
                                      </p:cBhvr>
                                      <p:tavLst>
                                        <p:tav tm="0">
                                          <p:val>
                                            <p:strVal val="ppt_x"/>
                                          </p:val>
                                        </p:tav>
                                        <p:tav tm="100000">
                                          <p:val>
                                            <p:strVal val="1+ppt_w/2"/>
                                          </p:val>
                                        </p:tav>
                                      </p:tavLst>
                                    </p:anim>
                                    <p:anim calcmode="lin" valueType="num">
                                      <p:cBhvr additive="base">
                                        <p:cTn id="111" dur="500"/>
                                        <p:tgtEl>
                                          <p:spTgt spid="3">
                                            <p:txEl>
                                              <p:pRg st="3" end="3"/>
                                            </p:txEl>
                                          </p:spTgt>
                                        </p:tgtEl>
                                        <p:attrNameLst>
                                          <p:attrName>ppt_y</p:attrName>
                                        </p:attrNameLst>
                                      </p:cBhvr>
                                      <p:tavLst>
                                        <p:tav tm="0">
                                          <p:val>
                                            <p:strVal val="ppt_y"/>
                                          </p:val>
                                        </p:tav>
                                        <p:tav tm="100000">
                                          <p:val>
                                            <p:strVal val="0-ppt_h/2"/>
                                          </p:val>
                                        </p:tav>
                                      </p:tavLst>
                                    </p:anim>
                                    <p:set>
                                      <p:cBhvr>
                                        <p:cTn id="112" dur="1" fill="hold">
                                          <p:stCondLst>
                                            <p:cond delay="499"/>
                                          </p:stCondLst>
                                        </p:cTn>
                                        <p:tgtEl>
                                          <p:spTgt spid="3">
                                            <p:txEl>
                                              <p:pRg st="3" end="3"/>
                                            </p:txEl>
                                          </p:spTgt>
                                        </p:tgtEl>
                                        <p:attrNameLst>
                                          <p:attrName>style.visibility</p:attrName>
                                        </p:attrNameLst>
                                      </p:cBhvr>
                                      <p:to>
                                        <p:strVal val="hidden"/>
                                      </p:to>
                                    </p:set>
                                  </p:childTnLst>
                                </p:cTn>
                              </p:par>
                              <p:par>
                                <p:cTn id="113" presetID="2" presetClass="exit" presetSubtype="3" fill="hold" grpId="1" nodeType="withEffect">
                                  <p:stCondLst>
                                    <p:cond delay="0"/>
                                  </p:stCondLst>
                                  <p:childTnLst>
                                    <p:anim calcmode="lin" valueType="num">
                                      <p:cBhvr additive="base">
                                        <p:cTn id="114" dur="500"/>
                                        <p:tgtEl>
                                          <p:spTgt spid="3">
                                            <p:txEl>
                                              <p:pRg st="4" end="4"/>
                                            </p:txEl>
                                          </p:spTgt>
                                        </p:tgtEl>
                                        <p:attrNameLst>
                                          <p:attrName>ppt_x</p:attrName>
                                        </p:attrNameLst>
                                      </p:cBhvr>
                                      <p:tavLst>
                                        <p:tav tm="0">
                                          <p:val>
                                            <p:strVal val="ppt_x"/>
                                          </p:val>
                                        </p:tav>
                                        <p:tav tm="100000">
                                          <p:val>
                                            <p:strVal val="1+ppt_w/2"/>
                                          </p:val>
                                        </p:tav>
                                      </p:tavLst>
                                    </p:anim>
                                    <p:anim calcmode="lin" valueType="num">
                                      <p:cBhvr additive="base">
                                        <p:cTn id="115" dur="500"/>
                                        <p:tgtEl>
                                          <p:spTgt spid="3">
                                            <p:txEl>
                                              <p:pRg st="4" end="4"/>
                                            </p:txEl>
                                          </p:spTgt>
                                        </p:tgtEl>
                                        <p:attrNameLst>
                                          <p:attrName>ppt_y</p:attrName>
                                        </p:attrNameLst>
                                      </p:cBhvr>
                                      <p:tavLst>
                                        <p:tav tm="0">
                                          <p:val>
                                            <p:strVal val="ppt_y"/>
                                          </p:val>
                                        </p:tav>
                                        <p:tav tm="100000">
                                          <p:val>
                                            <p:strVal val="0-ppt_h/2"/>
                                          </p:val>
                                        </p:tav>
                                      </p:tavLst>
                                    </p:anim>
                                    <p:set>
                                      <p:cBhvr>
                                        <p:cTn id="116" dur="1" fill="hold">
                                          <p:stCondLst>
                                            <p:cond delay="499"/>
                                          </p:stCondLst>
                                        </p:cTn>
                                        <p:tgtEl>
                                          <p:spTgt spid="3">
                                            <p:txEl>
                                              <p:pRg st="4" end="4"/>
                                            </p:txEl>
                                          </p:spTgt>
                                        </p:tgtEl>
                                        <p:attrNameLst>
                                          <p:attrName>style.visibility</p:attrName>
                                        </p:attrNameLst>
                                      </p:cBhvr>
                                      <p:to>
                                        <p:strVal val="hidden"/>
                                      </p:to>
                                    </p:set>
                                  </p:childTnLst>
                                </p:cTn>
                              </p:par>
                              <p:par>
                                <p:cTn id="117" presetID="2" presetClass="exit" presetSubtype="3" fill="hold" grpId="1" nodeType="withEffect">
                                  <p:stCondLst>
                                    <p:cond delay="0"/>
                                  </p:stCondLst>
                                  <p:childTnLst>
                                    <p:anim calcmode="lin" valueType="num">
                                      <p:cBhvr additive="base">
                                        <p:cTn id="118" dur="500"/>
                                        <p:tgtEl>
                                          <p:spTgt spid="3">
                                            <p:txEl>
                                              <p:pRg st="5" end="5"/>
                                            </p:txEl>
                                          </p:spTgt>
                                        </p:tgtEl>
                                        <p:attrNameLst>
                                          <p:attrName>ppt_x</p:attrName>
                                        </p:attrNameLst>
                                      </p:cBhvr>
                                      <p:tavLst>
                                        <p:tav tm="0">
                                          <p:val>
                                            <p:strVal val="ppt_x"/>
                                          </p:val>
                                        </p:tav>
                                        <p:tav tm="100000">
                                          <p:val>
                                            <p:strVal val="1+ppt_w/2"/>
                                          </p:val>
                                        </p:tav>
                                      </p:tavLst>
                                    </p:anim>
                                    <p:anim calcmode="lin" valueType="num">
                                      <p:cBhvr additive="base">
                                        <p:cTn id="119" dur="500"/>
                                        <p:tgtEl>
                                          <p:spTgt spid="3">
                                            <p:txEl>
                                              <p:pRg st="5" end="5"/>
                                            </p:txEl>
                                          </p:spTgt>
                                        </p:tgtEl>
                                        <p:attrNameLst>
                                          <p:attrName>ppt_y</p:attrName>
                                        </p:attrNameLst>
                                      </p:cBhvr>
                                      <p:tavLst>
                                        <p:tav tm="0">
                                          <p:val>
                                            <p:strVal val="ppt_y"/>
                                          </p:val>
                                        </p:tav>
                                        <p:tav tm="100000">
                                          <p:val>
                                            <p:strVal val="0-ppt_h/2"/>
                                          </p:val>
                                        </p:tav>
                                      </p:tavLst>
                                    </p:anim>
                                    <p:set>
                                      <p:cBhvr>
                                        <p:cTn id="120" dur="1" fill="hold">
                                          <p:stCondLst>
                                            <p:cond delay="499"/>
                                          </p:stCondLst>
                                        </p:cTn>
                                        <p:tgtEl>
                                          <p:spTgt spid="3">
                                            <p:txEl>
                                              <p:pRg st="5" end="5"/>
                                            </p:txEl>
                                          </p:spTgt>
                                        </p:tgtEl>
                                        <p:attrNameLst>
                                          <p:attrName>style.visibility</p:attrName>
                                        </p:attrNameLst>
                                      </p:cBhvr>
                                      <p:to>
                                        <p:strVal val="hidden"/>
                                      </p:to>
                                    </p:set>
                                  </p:childTnLst>
                                </p:cTn>
                              </p:par>
                              <p:par>
                                <p:cTn id="121" presetID="2" presetClass="exit" presetSubtype="3" fill="hold" grpId="1" nodeType="withEffect">
                                  <p:stCondLst>
                                    <p:cond delay="0"/>
                                  </p:stCondLst>
                                  <p:childTnLst>
                                    <p:anim calcmode="lin" valueType="num">
                                      <p:cBhvr additive="base">
                                        <p:cTn id="122" dur="500"/>
                                        <p:tgtEl>
                                          <p:spTgt spid="3">
                                            <p:txEl>
                                              <p:pRg st="6" end="6"/>
                                            </p:txEl>
                                          </p:spTgt>
                                        </p:tgtEl>
                                        <p:attrNameLst>
                                          <p:attrName>ppt_x</p:attrName>
                                        </p:attrNameLst>
                                      </p:cBhvr>
                                      <p:tavLst>
                                        <p:tav tm="0">
                                          <p:val>
                                            <p:strVal val="ppt_x"/>
                                          </p:val>
                                        </p:tav>
                                        <p:tav tm="100000">
                                          <p:val>
                                            <p:strVal val="1+ppt_w/2"/>
                                          </p:val>
                                        </p:tav>
                                      </p:tavLst>
                                    </p:anim>
                                    <p:anim calcmode="lin" valueType="num">
                                      <p:cBhvr additive="base">
                                        <p:cTn id="123" dur="500"/>
                                        <p:tgtEl>
                                          <p:spTgt spid="3">
                                            <p:txEl>
                                              <p:pRg st="6" end="6"/>
                                            </p:txEl>
                                          </p:spTgt>
                                        </p:tgtEl>
                                        <p:attrNameLst>
                                          <p:attrName>ppt_y</p:attrName>
                                        </p:attrNameLst>
                                      </p:cBhvr>
                                      <p:tavLst>
                                        <p:tav tm="0">
                                          <p:val>
                                            <p:strVal val="ppt_y"/>
                                          </p:val>
                                        </p:tav>
                                        <p:tav tm="100000">
                                          <p:val>
                                            <p:strVal val="0-ppt_h/2"/>
                                          </p:val>
                                        </p:tav>
                                      </p:tavLst>
                                    </p:anim>
                                    <p:set>
                                      <p:cBhvr>
                                        <p:cTn id="124" dur="1" fill="hold">
                                          <p:stCondLst>
                                            <p:cond delay="499"/>
                                          </p:stCondLst>
                                        </p:cTn>
                                        <p:tgtEl>
                                          <p:spTgt spid="3">
                                            <p:txEl>
                                              <p:pRg st="6" end="6"/>
                                            </p:txEl>
                                          </p:spTgt>
                                        </p:tgtEl>
                                        <p:attrNameLst>
                                          <p:attrName>style.visibility</p:attrName>
                                        </p:attrNameLst>
                                      </p:cBhvr>
                                      <p:to>
                                        <p:strVal val="hidden"/>
                                      </p:to>
                                    </p:set>
                                  </p:childTnLst>
                                </p:cTn>
                              </p:par>
                              <p:par>
                                <p:cTn id="125" presetID="2" presetClass="exit" presetSubtype="3" fill="hold" grpId="1" nodeType="withEffect">
                                  <p:stCondLst>
                                    <p:cond delay="0"/>
                                  </p:stCondLst>
                                  <p:childTnLst>
                                    <p:anim calcmode="lin" valueType="num">
                                      <p:cBhvr additive="base">
                                        <p:cTn id="126" dur="500"/>
                                        <p:tgtEl>
                                          <p:spTgt spid="3">
                                            <p:txEl>
                                              <p:pRg st="7" end="7"/>
                                            </p:txEl>
                                          </p:spTgt>
                                        </p:tgtEl>
                                        <p:attrNameLst>
                                          <p:attrName>ppt_x</p:attrName>
                                        </p:attrNameLst>
                                      </p:cBhvr>
                                      <p:tavLst>
                                        <p:tav tm="0">
                                          <p:val>
                                            <p:strVal val="ppt_x"/>
                                          </p:val>
                                        </p:tav>
                                        <p:tav tm="100000">
                                          <p:val>
                                            <p:strVal val="1+ppt_w/2"/>
                                          </p:val>
                                        </p:tav>
                                      </p:tavLst>
                                    </p:anim>
                                    <p:anim calcmode="lin" valueType="num">
                                      <p:cBhvr additive="base">
                                        <p:cTn id="127" dur="500"/>
                                        <p:tgtEl>
                                          <p:spTgt spid="3">
                                            <p:txEl>
                                              <p:pRg st="7" end="7"/>
                                            </p:txEl>
                                          </p:spTgt>
                                        </p:tgtEl>
                                        <p:attrNameLst>
                                          <p:attrName>ppt_y</p:attrName>
                                        </p:attrNameLst>
                                      </p:cBhvr>
                                      <p:tavLst>
                                        <p:tav tm="0">
                                          <p:val>
                                            <p:strVal val="ppt_y"/>
                                          </p:val>
                                        </p:tav>
                                        <p:tav tm="100000">
                                          <p:val>
                                            <p:strVal val="0-ppt_h/2"/>
                                          </p:val>
                                        </p:tav>
                                      </p:tavLst>
                                    </p:anim>
                                    <p:set>
                                      <p:cBhvr>
                                        <p:cTn id="128" dur="1" fill="hold">
                                          <p:stCondLst>
                                            <p:cond delay="499"/>
                                          </p:stCondLst>
                                        </p:cTn>
                                        <p:tgtEl>
                                          <p:spTgt spid="3">
                                            <p:txEl>
                                              <p:pRg st="7" end="7"/>
                                            </p:txEl>
                                          </p:spTgt>
                                        </p:tgtEl>
                                        <p:attrNameLst>
                                          <p:attrName>style.visibility</p:attrName>
                                        </p:attrNameLst>
                                      </p:cBhvr>
                                      <p:to>
                                        <p:strVal val="hidden"/>
                                      </p:to>
                                    </p:set>
                                  </p:childTnLst>
                                </p:cTn>
                              </p:par>
                              <p:par>
                                <p:cTn id="129" presetID="2" presetClass="exit" presetSubtype="3" fill="hold" grpId="1" nodeType="withEffect">
                                  <p:stCondLst>
                                    <p:cond delay="0"/>
                                  </p:stCondLst>
                                  <p:childTnLst>
                                    <p:anim calcmode="lin" valueType="num">
                                      <p:cBhvr additive="base">
                                        <p:cTn id="130" dur="500"/>
                                        <p:tgtEl>
                                          <p:spTgt spid="3">
                                            <p:txEl>
                                              <p:pRg st="8" end="8"/>
                                            </p:txEl>
                                          </p:spTgt>
                                        </p:tgtEl>
                                        <p:attrNameLst>
                                          <p:attrName>ppt_x</p:attrName>
                                        </p:attrNameLst>
                                      </p:cBhvr>
                                      <p:tavLst>
                                        <p:tav tm="0">
                                          <p:val>
                                            <p:strVal val="ppt_x"/>
                                          </p:val>
                                        </p:tav>
                                        <p:tav tm="100000">
                                          <p:val>
                                            <p:strVal val="1+ppt_w/2"/>
                                          </p:val>
                                        </p:tav>
                                      </p:tavLst>
                                    </p:anim>
                                    <p:anim calcmode="lin" valueType="num">
                                      <p:cBhvr additive="base">
                                        <p:cTn id="131" dur="500"/>
                                        <p:tgtEl>
                                          <p:spTgt spid="3">
                                            <p:txEl>
                                              <p:pRg st="8" end="8"/>
                                            </p:txEl>
                                          </p:spTgt>
                                        </p:tgtEl>
                                        <p:attrNameLst>
                                          <p:attrName>ppt_y</p:attrName>
                                        </p:attrNameLst>
                                      </p:cBhvr>
                                      <p:tavLst>
                                        <p:tav tm="0">
                                          <p:val>
                                            <p:strVal val="ppt_y"/>
                                          </p:val>
                                        </p:tav>
                                        <p:tav tm="100000">
                                          <p:val>
                                            <p:strVal val="0-ppt_h/2"/>
                                          </p:val>
                                        </p:tav>
                                      </p:tavLst>
                                    </p:anim>
                                    <p:set>
                                      <p:cBhvr>
                                        <p:cTn id="132" dur="1" fill="hold">
                                          <p:stCondLst>
                                            <p:cond delay="499"/>
                                          </p:stCondLst>
                                        </p:cTn>
                                        <p:tgtEl>
                                          <p:spTgt spid="3">
                                            <p:txEl>
                                              <p:pRg st="8" end="8"/>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800"/>
            <a:ext cx="8991600" cy="914400"/>
          </a:xfrm>
        </p:spPr>
        <p:txBody>
          <a:bodyPr>
            <a:normAutofit/>
          </a:bodyPr>
          <a:lstStyle/>
          <a:p>
            <a:pPr algn="ctr"/>
            <a:r>
              <a:rPr lang="en-US" sz="6000" u="sng" dirty="0" smtClean="0">
                <a:solidFill>
                  <a:schemeClr val="tx1"/>
                </a:solidFill>
              </a:rPr>
              <a:t>Practices and Governance</a:t>
            </a:r>
            <a:endParaRPr lang="en-US" dirty="0">
              <a:solidFill>
                <a:schemeClr val="tx1"/>
              </a:solidFill>
            </a:endParaRPr>
          </a:p>
        </p:txBody>
      </p:sp>
      <p:sp>
        <p:nvSpPr>
          <p:cNvPr id="3" name="Subtitle 2"/>
          <p:cNvSpPr>
            <a:spLocks noGrp="1"/>
          </p:cNvSpPr>
          <p:nvPr>
            <p:ph type="subTitle" idx="1"/>
          </p:nvPr>
        </p:nvSpPr>
        <p:spPr>
          <a:xfrm>
            <a:off x="228600" y="2057400"/>
            <a:ext cx="8159496" cy="3810000"/>
          </a:xfrm>
        </p:spPr>
        <p:txBody>
          <a:bodyPr>
            <a:noAutofit/>
          </a:bodyPr>
          <a:lstStyle/>
          <a:p>
            <a:pPr marL="457200" lvl="0" indent="-457200" algn="l">
              <a:buClr>
                <a:schemeClr val="tx1"/>
              </a:buClr>
              <a:buSzPct val="110000"/>
              <a:buFont typeface="+mj-lt"/>
              <a:buAutoNum type="arabicPeriod" startAt="2"/>
            </a:pPr>
            <a:r>
              <a:rPr lang="en-US" sz="2400" dirty="0"/>
              <a:t>﻿</a:t>
            </a:r>
            <a:r>
              <a:rPr lang="en-US" sz="2400" u="sng" dirty="0" smtClean="0"/>
              <a:t>observing the ordinances</a:t>
            </a:r>
            <a:r>
              <a:rPr lang="en-US" sz="2400" dirty="0" smtClean="0"/>
              <a:t> of Christ    </a:t>
            </a:r>
          </a:p>
          <a:p>
            <a:pPr marL="457200" lvl="0" indent="-457200" algn="l">
              <a:buClr>
                <a:schemeClr val="tx1"/>
              </a:buClr>
              <a:buSzPct val="110000"/>
              <a:buFont typeface="+mj-lt"/>
              <a:buAutoNum type="arabicPeriod" startAt="2"/>
            </a:pPr>
            <a:r>
              <a:rPr lang="en-US" sz="2400" u="sng" dirty="0" smtClean="0"/>
              <a:t>governed by his  laws</a:t>
            </a:r>
            <a:r>
              <a:rPr lang="en-US" sz="2400" dirty="0" smtClean="0"/>
              <a:t>; </a:t>
            </a:r>
          </a:p>
          <a:p>
            <a:pPr marL="457200" lvl="0" indent="-457200" algn="l">
              <a:buClr>
                <a:schemeClr val="tx1"/>
              </a:buClr>
              <a:buSzPct val="110000"/>
              <a:buFont typeface="+mj-lt"/>
              <a:buAutoNum type="arabicPeriod" startAt="2"/>
            </a:pPr>
            <a:r>
              <a:rPr lang="en-US" sz="2400" dirty="0" smtClean="0"/>
              <a:t>and </a:t>
            </a:r>
            <a:r>
              <a:rPr lang="en-US" sz="2400" u="sng" dirty="0" smtClean="0"/>
              <a:t>exercising the gifts, rights, and privileges</a:t>
            </a:r>
            <a:r>
              <a:rPr lang="en-US" sz="2400" dirty="0" smtClean="0"/>
              <a:t> invested in them by his word;  </a:t>
            </a:r>
          </a:p>
          <a:p>
            <a:pPr marL="457200" lvl="0" indent="-457200" algn="l">
              <a:buClr>
                <a:schemeClr val="tx1"/>
              </a:buClr>
              <a:buSzPct val="110000"/>
              <a:buFont typeface="+mj-lt"/>
              <a:buAutoNum type="arabicPeriod" startAt="2"/>
            </a:pPr>
            <a:r>
              <a:rPr lang="en-US" sz="2400" dirty="0" smtClean="0"/>
              <a:t>that its only </a:t>
            </a:r>
            <a:r>
              <a:rPr lang="en-US" sz="2400" u="sng" dirty="0" smtClean="0"/>
              <a:t>Scriptural officers</a:t>
            </a:r>
            <a:r>
              <a:rPr lang="en-US" sz="2400" dirty="0" smtClean="0"/>
              <a:t> are bishops, or pastors, and deacons, whose qualifications, claims, and duties are defined in  the epistles of Timothy and Titus.  </a:t>
            </a:r>
          </a:p>
          <a:p>
            <a:pPr marL="457200" lvl="0" indent="-457200" algn="l">
              <a:buClr>
                <a:schemeClr val="tx1"/>
              </a:buClr>
              <a:buSzPct val="110000"/>
            </a:pPr>
            <a:endParaRPr lang="en-US" sz="2400" dirty="0" smtClean="0"/>
          </a:p>
          <a:p>
            <a:r>
              <a:rPr lang="en-US" sz="2400" dirty="0" smtClean="0"/>
              <a:t> </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26" dur="5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9" presetClass="entr" presetSubtype="0" decel="10000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500" fill="hold"/>
                                        <p:tgtEl>
                                          <p:spTgt spid="3">
                                            <p:txEl>
                                              <p:pRg st="3" end="3"/>
                                            </p:txEl>
                                          </p:spTgt>
                                        </p:tgtEl>
                                        <p:attrNameLst>
                                          <p:attrName>style.rotation</p:attrName>
                                        </p:attrNameLst>
                                      </p:cBhvr>
                                      <p:tavLst>
                                        <p:tav tm="0">
                                          <p:val>
                                            <p:fltVal val="360"/>
                                          </p:val>
                                        </p:tav>
                                        <p:tav tm="100000">
                                          <p:val>
                                            <p:fltVal val="0"/>
                                          </p:val>
                                        </p:tav>
                                      </p:tavLst>
                                    </p:anim>
                                    <p:animEffect transition="in" filter="fade">
                                      <p:cBhvr>
                                        <p:cTn id="34" dur="5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49" presetClass="entr" presetSubtype="0" decel="100000"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500" fill="hold"/>
                                        <p:tgtEl>
                                          <p:spTgt spid="3">
                                            <p:txEl>
                                              <p:pRg st="5" end="5"/>
                                            </p:txEl>
                                          </p:spTgt>
                                        </p:tgtEl>
                                        <p:attrNameLst>
                                          <p:attrName>style.rotation</p:attrName>
                                        </p:attrNameLst>
                                      </p:cBhvr>
                                      <p:tavLst>
                                        <p:tav tm="0">
                                          <p:val>
                                            <p:fltVal val="360"/>
                                          </p:val>
                                        </p:tav>
                                        <p:tav tm="100000">
                                          <p:val>
                                            <p:fltVal val="0"/>
                                          </p:val>
                                        </p:tav>
                                      </p:tavLst>
                                    </p:anim>
                                    <p:animEffect transition="in" filter="fade">
                                      <p:cBhvr>
                                        <p:cTn id="4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8400"/>
            <a:ext cx="8305800" cy="1371600"/>
          </a:xfrm>
        </p:spPr>
        <p:txBody>
          <a:bodyPr>
            <a:noAutofit/>
          </a:bodyPr>
          <a:lstStyle/>
          <a:p>
            <a:pPr algn="ctr"/>
            <a:r>
              <a:rPr lang="en-US" sz="8800" b="1" dirty="0" smtClean="0">
                <a:latin typeface="Arial Rounded MT Bold" pitchFamily="34" charset="0"/>
              </a:rPr>
              <a:t>The End</a:t>
            </a:r>
            <a:endParaRPr lang="en-US" sz="8800" b="1" dirty="0">
              <a:latin typeface="Arial Rounded MT Bold"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txBox="1">
            <a:spLocks noChangeArrowheads="1"/>
          </p:cNvSpPr>
          <p:nvPr/>
        </p:nvSpPr>
        <p:spPr bwMode="auto">
          <a:xfrm>
            <a:off x="457200" y="1905000"/>
            <a:ext cx="83058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hlink"/>
              </a:buClr>
              <a:buSzPct val="120000"/>
              <a:buFontTx/>
              <a:buNone/>
              <a:tabLst/>
              <a:defRPr/>
            </a:pPr>
            <a:r>
              <a:rPr kumimoji="0" lang="en-US" sz="3600" b="0"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a typeface="+mn-ea"/>
                <a:cs typeface="+mn-cs"/>
              </a:rPr>
              <a:t/>
            </a:r>
            <a:br>
              <a:rPr kumimoji="0" lang="en-US" sz="3600" b="0"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a typeface="+mn-ea"/>
                <a:cs typeface="+mn-cs"/>
              </a:rPr>
            </a:br>
            <a:r>
              <a:rPr kumimoji="0" lang="en-US" sz="3600" b="0"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a typeface="+mn-ea"/>
                <a:cs typeface="+mn-cs"/>
              </a:rPr>
              <a:t/>
            </a:r>
            <a:br>
              <a:rPr kumimoji="0" lang="en-US" sz="3600" b="0"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a typeface="+mn-ea"/>
                <a:cs typeface="+mn-cs"/>
              </a:rPr>
            </a:br>
            <a:endParaRPr kumimoji="0" lang="en-US" sz="3600" b="0"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a typeface="+mn-ea"/>
              <a:cs typeface="+mn-cs"/>
            </a:endParaRPr>
          </a:p>
        </p:txBody>
      </p:sp>
      <p:sp>
        <p:nvSpPr>
          <p:cNvPr id="5" name="Rectangle 5"/>
          <p:cNvSpPr>
            <a:spLocks noGrp="1" noChangeArrowheads="1"/>
          </p:cNvSpPr>
          <p:nvPr>
            <p:ph type="title"/>
          </p:nvPr>
        </p:nvSpPr>
        <p:spPr>
          <a:xfrm>
            <a:off x="457200" y="228600"/>
            <a:ext cx="8229600" cy="838200"/>
          </a:xfrm>
        </p:spPr>
        <p:txBody>
          <a:bodyPr/>
          <a:lstStyle/>
          <a:p>
            <a:pPr algn="ctr" eaLnBrk="1" hangingPunct="1">
              <a:defRPr/>
            </a:pPr>
            <a:r>
              <a:rPr lang="en-US" sz="4000" b="1" dirty="0" smtClean="0"/>
              <a:t>II.  CHURCH COVENANT</a:t>
            </a:r>
            <a:endParaRPr lang="en-US" sz="4000" dirty="0" smtClean="0"/>
          </a:p>
        </p:txBody>
      </p:sp>
      <p:sp>
        <p:nvSpPr>
          <p:cNvPr id="6" name="Rectangle 6"/>
          <p:cNvSpPr>
            <a:spLocks noChangeArrowheads="1"/>
          </p:cNvSpPr>
          <p:nvPr/>
        </p:nvSpPr>
        <p:spPr bwMode="auto">
          <a:xfrm>
            <a:off x="0" y="1600200"/>
            <a:ext cx="8991600" cy="4648200"/>
          </a:xfrm>
          <a:prstGeom prst="rect">
            <a:avLst/>
          </a:prstGeom>
          <a:noFill/>
          <a:ln w="9525">
            <a:noFill/>
            <a:miter lim="800000"/>
            <a:headEnd/>
            <a:tailEnd/>
          </a:ln>
          <a:effectLst/>
        </p:spPr>
        <p:txBody>
          <a:bodyPr/>
          <a:lstStyle/>
          <a:p>
            <a:pPr marL="342900" indent="-342900">
              <a:spcBef>
                <a:spcPct val="20000"/>
              </a:spcBef>
              <a:buClr>
                <a:schemeClr val="hlink"/>
              </a:buClr>
              <a:buSzPct val="120000"/>
              <a:buFontTx/>
              <a:buChar char="•"/>
              <a:defRPr/>
            </a:pPr>
            <a:r>
              <a:rPr lang="en-US" sz="2100" dirty="0">
                <a:effectLst>
                  <a:outerShdw blurRad="38100" dist="38100" dir="2700000" algn="tl">
                    <a:srgbClr val="000000"/>
                  </a:outerShdw>
                </a:effectLst>
              </a:rPr>
              <a:t>     Having been led, as we believe, by the Spirit of God, to receive  the Lord Jesus Christ as our Saviour, and on the profession of our  faith, having been baptized in the name of the Father, and of the Son,  and of the Holy Ghost, we do now in the presence of God, angels, and  this assembly, most solemnly and joyfully enter into covenant with one  another as one body in Christ.   </a:t>
            </a:r>
            <a:r>
              <a:rPr lang="en-US" sz="2100" dirty="0" smtClean="0">
                <a:effectLst>
                  <a:outerShdw blurRad="38100" dist="38100" dir="2700000" algn="tl">
                    <a:srgbClr val="000000"/>
                  </a:outerShdw>
                </a:effectLst>
                <a:hlinkClick r:id="rId2" action="ppaction://hlinksldjump"/>
              </a:rPr>
              <a:t>Predicate</a:t>
            </a:r>
            <a:endParaRPr lang="en-US" sz="2100" dirty="0">
              <a:effectLst>
                <a:outerShdw blurRad="38100" dist="38100" dir="2700000" algn="tl">
                  <a:srgbClr val="000000"/>
                </a:outerShdw>
              </a:effectLst>
            </a:endParaRPr>
          </a:p>
          <a:p>
            <a:pPr marL="342900" indent="-342900">
              <a:spcBef>
                <a:spcPct val="20000"/>
              </a:spcBef>
              <a:buClr>
                <a:schemeClr val="hlink"/>
              </a:buClr>
              <a:buSzPct val="120000"/>
              <a:buFontTx/>
              <a:buChar char="•"/>
              <a:defRPr/>
            </a:pPr>
            <a:r>
              <a:rPr lang="en-US" sz="2100" dirty="0">
                <a:effectLst>
                  <a:outerShdw blurRad="38100" dist="38100" dir="2700000" algn="tl">
                    <a:srgbClr val="000000"/>
                  </a:outerShdw>
                </a:effectLst>
              </a:rPr>
              <a:t>     We engage therefore, by the aid of the Holy Spirit to walk  together in Christian love; to strive for the advancement of this  church, in knowledge, holiness, and comfort; to promote its prosperity  and spirituality; to sustain its worship, ordinances, discipline, and  doctrines; to contribute cheerfully and regularly to the support of the ministry, the expenses of the church, the relief of the poor, and the  spread of the gospel through all nations.   </a:t>
            </a:r>
            <a:r>
              <a:rPr lang="en-US" sz="2100" dirty="0" smtClean="0">
                <a:effectLst>
                  <a:outerShdw blurRad="38100" dist="38100" dir="2700000" algn="tl">
                    <a:srgbClr val="000000"/>
                  </a:outerShdw>
                </a:effectLst>
                <a:hlinkClick r:id="rId2" action="ppaction://hlinksldjump"/>
              </a:rPr>
              <a:t>In the Church</a:t>
            </a:r>
            <a:endParaRPr lang="en-US" sz="2100" dirty="0">
              <a:effectLst>
                <a:outerShdw blurRad="38100" dist="38100" dir="2700000" algn="tl">
                  <a:srgbClr val="00000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stCondLst>
                                            <p:cond delay="0"/>
                                          </p:stCondLst>
                                        </p:cTn>
                                        <p:tgtEl>
                                          <p:spTgt spid="5"/>
                                        </p:tgtEl>
                                      </p:cBhvr>
                                    </p:animEffect>
                                  </p:childTnLst>
                                </p:cTn>
                              </p:par>
                            </p:childTnLst>
                          </p:cTn>
                        </p:par>
                        <p:par>
                          <p:cTn id="8" fill="hold">
                            <p:stCondLst>
                              <p:cond delay="1000"/>
                            </p:stCondLst>
                            <p:childTnLst>
                              <p:par>
                                <p:cTn id="9" presetID="2" presetClass="entr" presetSubtype="4" fill="hold" grpId="0" nodeType="after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 calcmode="lin" valueType="num">
                                      <p:cBhvr additive="base">
                                        <p:cTn id="1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par>
                          <p:cTn id="13" fill="hold">
                            <p:stCondLst>
                              <p:cond delay="1500"/>
                            </p:stCondLst>
                            <p:childTnLst>
                              <p:par>
                                <p:cTn id="14" presetID="2" presetClass="entr" presetSubtype="4" fill="hold" grpId="0" nodeType="afterEffect">
                                  <p:stCondLst>
                                    <p:cond delay="0"/>
                                  </p:stCondLst>
                                  <p:childTnLst>
                                    <p:set>
                                      <p:cBhvr>
                                        <p:cTn id="15" dur="1" fill="hold">
                                          <p:stCondLst>
                                            <p:cond delay="0"/>
                                          </p:stCondLst>
                                        </p:cTn>
                                        <p:tgtEl>
                                          <p:spTgt spid="6">
                                            <p:txEl>
                                              <p:pRg st="1" end="1"/>
                                            </p:txEl>
                                          </p:spTgt>
                                        </p:tgtEl>
                                        <p:attrNameLst>
                                          <p:attrName>style.visibility</p:attrName>
                                        </p:attrNameLst>
                                      </p:cBhvr>
                                      <p:to>
                                        <p:strVal val="visible"/>
                                      </p:to>
                                    </p:set>
                                    <p:anim calcmode="lin" valueType="num">
                                      <p:cBhvr additive="base">
                                        <p:cTn id="16"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uiExpand="1" build="p" bldLvl="3"/>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txBox="1">
            <a:spLocks noChangeArrowheads="1"/>
          </p:cNvSpPr>
          <p:nvPr/>
        </p:nvSpPr>
        <p:spPr bwMode="auto">
          <a:xfrm>
            <a:off x="457200" y="1905000"/>
            <a:ext cx="83058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hlink"/>
              </a:buClr>
              <a:buSzPct val="120000"/>
              <a:buFontTx/>
              <a:buNone/>
              <a:tabLst/>
              <a:defRPr/>
            </a:pPr>
            <a:r>
              <a:rPr kumimoji="0" lang="en-US" sz="3600" b="0"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a typeface="+mn-ea"/>
                <a:cs typeface="+mn-cs"/>
              </a:rPr>
              <a:t/>
            </a:r>
            <a:br>
              <a:rPr kumimoji="0" lang="en-US" sz="3600" b="0"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a typeface="+mn-ea"/>
                <a:cs typeface="+mn-cs"/>
              </a:rPr>
            </a:br>
            <a:r>
              <a:rPr kumimoji="0" lang="en-US" sz="3600" b="0"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a typeface="+mn-ea"/>
                <a:cs typeface="+mn-cs"/>
              </a:rPr>
              <a:t/>
            </a:r>
            <a:br>
              <a:rPr kumimoji="0" lang="en-US" sz="3600" b="0"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a typeface="+mn-ea"/>
                <a:cs typeface="+mn-cs"/>
              </a:rPr>
            </a:br>
            <a:endParaRPr kumimoji="0" lang="en-US" sz="3600" b="0"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a typeface="+mn-ea"/>
              <a:cs typeface="+mn-cs"/>
            </a:endParaRPr>
          </a:p>
        </p:txBody>
      </p:sp>
      <p:sp>
        <p:nvSpPr>
          <p:cNvPr id="5" name="Rectangle 5"/>
          <p:cNvSpPr>
            <a:spLocks noGrp="1" noChangeArrowheads="1"/>
          </p:cNvSpPr>
          <p:nvPr>
            <p:ph type="title"/>
          </p:nvPr>
        </p:nvSpPr>
        <p:spPr>
          <a:xfrm>
            <a:off x="457200" y="0"/>
            <a:ext cx="8229600" cy="1295400"/>
          </a:xfrm>
        </p:spPr>
        <p:txBody>
          <a:bodyPr/>
          <a:lstStyle/>
          <a:p>
            <a:pPr algn="ctr" eaLnBrk="1" hangingPunct="1">
              <a:defRPr/>
            </a:pPr>
            <a:r>
              <a:rPr lang="en-US" sz="4000" b="1" dirty="0" smtClean="0"/>
              <a:t>CHURCH COVENANT</a:t>
            </a:r>
            <a:br>
              <a:rPr lang="en-US" sz="4000" b="1" dirty="0" smtClean="0"/>
            </a:br>
            <a:r>
              <a:rPr lang="en-US" sz="2800" b="1" dirty="0" smtClean="0"/>
              <a:t>Continued</a:t>
            </a:r>
            <a:endParaRPr lang="en-US" sz="2800" dirty="0" smtClean="0"/>
          </a:p>
        </p:txBody>
      </p:sp>
      <p:sp>
        <p:nvSpPr>
          <p:cNvPr id="6" name="Rectangle 6"/>
          <p:cNvSpPr>
            <a:spLocks noChangeArrowheads="1"/>
          </p:cNvSpPr>
          <p:nvPr/>
        </p:nvSpPr>
        <p:spPr bwMode="auto">
          <a:xfrm>
            <a:off x="0" y="1600200"/>
            <a:ext cx="8991600" cy="5105400"/>
          </a:xfrm>
          <a:prstGeom prst="rect">
            <a:avLst/>
          </a:prstGeom>
          <a:noFill/>
          <a:ln w="9525">
            <a:noFill/>
            <a:miter lim="800000"/>
            <a:headEnd/>
            <a:tailEnd/>
          </a:ln>
          <a:effectLst/>
        </p:spPr>
        <p:txBody>
          <a:bodyPr/>
          <a:lstStyle/>
          <a:p>
            <a:pPr marL="342900" indent="-342900">
              <a:spcBef>
                <a:spcPct val="20000"/>
              </a:spcBef>
              <a:buClr>
                <a:schemeClr val="hlink"/>
              </a:buClr>
              <a:buSzPct val="120000"/>
              <a:buFontTx/>
              <a:buChar char="•"/>
              <a:defRPr/>
            </a:pPr>
            <a:r>
              <a:rPr lang="en-US" sz="2100" dirty="0" smtClean="0">
                <a:effectLst>
                  <a:outerShdw blurRad="38100" dist="38100" dir="2700000" algn="tl">
                    <a:srgbClr val="000000"/>
                  </a:outerShdw>
                </a:effectLst>
              </a:rPr>
              <a:t>     We </a:t>
            </a:r>
            <a:r>
              <a:rPr lang="en-US" sz="2100" dirty="0">
                <a:effectLst>
                  <a:outerShdw blurRad="38100" dist="38100" dir="2700000" algn="tl">
                    <a:srgbClr val="000000"/>
                  </a:outerShdw>
                </a:effectLst>
              </a:rPr>
              <a:t>also engage to maintain family and secret devotion; to  religiously educate our children; to seek the salvation of our kindred  and acquaintances; to walk circumspectly in the world; to be just in  our dealings, faithful in our engagements, and exemplary in our  deportment; to avoid all tattling, backbiting, and excessive anger; to  abstain from the sale and use of intoxicating drink as a beverage, and  to be zealous in our efforts to advance the kingdom of our Saviour.  </a:t>
            </a:r>
            <a:r>
              <a:rPr lang="en-US" sz="2100" dirty="0" smtClean="0">
                <a:effectLst>
                  <a:outerShdw blurRad="38100" dist="38100" dir="2700000" algn="tl">
                    <a:srgbClr val="000000"/>
                  </a:outerShdw>
                </a:effectLst>
              </a:rPr>
              <a:t> </a:t>
            </a:r>
            <a:r>
              <a:rPr lang="en-US" sz="1600" dirty="0" smtClean="0">
                <a:effectLst>
                  <a:outerShdw blurRad="38100" dist="38100" dir="2700000" algn="tl">
                    <a:srgbClr val="000000"/>
                  </a:outerShdw>
                </a:effectLst>
                <a:hlinkClick r:id="rId2" action="ppaction://hlinksldjump"/>
              </a:rPr>
              <a:t>At home and before the world</a:t>
            </a:r>
            <a:endParaRPr lang="en-US" sz="1600" dirty="0">
              <a:effectLst>
                <a:outerShdw blurRad="38100" dist="38100" dir="2700000" algn="tl">
                  <a:srgbClr val="000000"/>
                </a:outerShdw>
              </a:effectLst>
            </a:endParaRPr>
          </a:p>
          <a:p>
            <a:pPr marL="342900" indent="-342900">
              <a:spcBef>
                <a:spcPct val="20000"/>
              </a:spcBef>
              <a:buClr>
                <a:schemeClr val="hlink"/>
              </a:buClr>
              <a:buSzPct val="120000"/>
              <a:buFontTx/>
              <a:buChar char="•"/>
              <a:defRPr/>
            </a:pPr>
            <a:r>
              <a:rPr lang="en-US" sz="2100" dirty="0">
                <a:effectLst>
                  <a:outerShdw blurRad="38100" dist="38100" dir="2700000" algn="tl">
                    <a:srgbClr val="000000"/>
                  </a:outerShdw>
                </a:effectLst>
              </a:rPr>
              <a:t>     We further engage to watch over one another in brotherly love; to  remember each other in prayer; to aid each other in sickness and  distress; to cultivate Christian sympathy in feeling and courtesy in  speech; to be slow to take offense, but always ready for reconciliation, and mindful of the rules of our Saviour, to secure it  without delay.   </a:t>
            </a:r>
            <a:r>
              <a:rPr lang="en-US" sz="2100" dirty="0" smtClean="0">
                <a:effectLst>
                  <a:outerShdw blurRad="38100" dist="38100" dir="2700000" algn="tl">
                    <a:srgbClr val="000000"/>
                  </a:outerShdw>
                </a:effectLst>
                <a:hlinkClick r:id="rId2" action="ppaction://hlinksldjump"/>
              </a:rPr>
              <a:t>Mutual Care</a:t>
            </a:r>
            <a:endParaRPr lang="en-US" sz="2100" dirty="0">
              <a:effectLst>
                <a:outerShdw blurRad="38100" dist="38100" dir="2700000" algn="tl">
                  <a:srgbClr val="000000"/>
                </a:outerShdw>
              </a:effectLst>
            </a:endParaRPr>
          </a:p>
          <a:p>
            <a:pPr marL="342900" indent="-342900">
              <a:spcBef>
                <a:spcPct val="20000"/>
              </a:spcBef>
              <a:buClr>
                <a:schemeClr val="hlink"/>
              </a:buClr>
              <a:buSzPct val="120000"/>
              <a:buFontTx/>
              <a:buChar char="•"/>
              <a:defRPr/>
            </a:pPr>
            <a:r>
              <a:rPr lang="en-US" sz="2100" dirty="0">
                <a:effectLst>
                  <a:outerShdw blurRad="38100" dist="38100" dir="2700000" algn="tl">
                    <a:srgbClr val="000000"/>
                  </a:outerShdw>
                </a:effectLst>
              </a:rPr>
              <a:t>     We moreover engage that, when we remove from this place, we will  as soon as possible unite with some other church where we can carry out the spirit of this covenant and the principles of God's Word.  </a:t>
            </a:r>
            <a:r>
              <a:rPr lang="en-US" sz="1600" dirty="0" smtClean="0">
                <a:effectLst>
                  <a:outerShdw blurRad="38100" dist="38100" dir="2700000" algn="tl">
                    <a:srgbClr val="000000"/>
                  </a:outerShdw>
                </a:effectLst>
                <a:hlinkClick r:id="rId2" action="ppaction://hlinksldjump"/>
              </a:rPr>
              <a:t>Change of resident</a:t>
            </a:r>
            <a:endParaRPr lang="en-US" sz="1600" dirty="0">
              <a:effectLst>
                <a:outerShdw blurRad="38100" dist="38100" dir="2700000" algn="tl">
                  <a:srgbClr val="00000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stCondLst>
                                            <p:cond delay="0"/>
                                          </p:stCondLst>
                                        </p:cTn>
                                        <p:tgtEl>
                                          <p:spTgt spid="5"/>
                                        </p:tgtEl>
                                      </p:cBhvr>
                                    </p:animEffect>
                                  </p:childTnLst>
                                </p:cTn>
                              </p:par>
                            </p:childTnLst>
                          </p:cTn>
                        </p:par>
                        <p:par>
                          <p:cTn id="8" fill="hold">
                            <p:stCondLst>
                              <p:cond delay="1000"/>
                            </p:stCondLst>
                            <p:childTnLst>
                              <p:par>
                                <p:cTn id="9" presetID="2" presetClass="entr" presetSubtype="4" fill="hold" grpId="0" nodeType="after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 calcmode="lin" valueType="num">
                                      <p:cBhvr additive="base">
                                        <p:cTn id="1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par>
                          <p:cTn id="13" fill="hold">
                            <p:stCondLst>
                              <p:cond delay="1500"/>
                            </p:stCondLst>
                            <p:childTnLst>
                              <p:par>
                                <p:cTn id="14" presetID="2" presetClass="entr" presetSubtype="4" fill="hold" grpId="0" nodeType="afterEffect">
                                  <p:stCondLst>
                                    <p:cond delay="0"/>
                                  </p:stCondLst>
                                  <p:childTnLst>
                                    <p:set>
                                      <p:cBhvr>
                                        <p:cTn id="15" dur="1" fill="hold">
                                          <p:stCondLst>
                                            <p:cond delay="0"/>
                                          </p:stCondLst>
                                        </p:cTn>
                                        <p:tgtEl>
                                          <p:spTgt spid="6">
                                            <p:txEl>
                                              <p:pRg st="1" end="1"/>
                                            </p:txEl>
                                          </p:spTgt>
                                        </p:tgtEl>
                                        <p:attrNameLst>
                                          <p:attrName>style.visibility</p:attrName>
                                        </p:attrNameLst>
                                      </p:cBhvr>
                                      <p:to>
                                        <p:strVal val="visible"/>
                                      </p:to>
                                    </p:set>
                                    <p:anim calcmode="lin" valueType="num">
                                      <p:cBhvr additive="base">
                                        <p:cTn id="16"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000"/>
                            </p:stCondLst>
                            <p:childTnLst>
                              <p:par>
                                <p:cTn id="19" presetID="2" presetClass="entr" presetSubtype="4" fill="hold" grpId="0" nodeType="after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 calcmode="lin" valueType="num">
                                      <p:cBhvr additive="base">
                                        <p:cTn id="21"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uild="p" bldLvl="3"/>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572</TotalTime>
  <Words>623</Words>
  <Application>Microsoft Office PowerPoint</Application>
  <PresentationFormat>On-screen Show (4:3)</PresentationFormat>
  <Paragraphs>73</Paragraphs>
  <Slides>7</Slides>
  <Notes>4</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Flow</vt:lpstr>
      <vt:lpstr>Baptist Doctrine</vt:lpstr>
      <vt:lpstr>XIII.  OF A GOSPEL CHURCH</vt:lpstr>
      <vt:lpstr>A Visible Church</vt:lpstr>
      <vt:lpstr>Practices and Governance</vt:lpstr>
      <vt:lpstr>The End</vt:lpstr>
      <vt:lpstr>II.  CHURCH COVENANT</vt:lpstr>
      <vt:lpstr>CHURCH COVENANT Continued</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Perseverance of Saints</dc:title>
  <dc:creator>Alvin L Hunter</dc:creator>
  <cp:lastModifiedBy>Alvin</cp:lastModifiedBy>
  <cp:revision>69</cp:revision>
  <dcterms:created xsi:type="dcterms:W3CDTF">2008-04-09T17:34:24Z</dcterms:created>
  <dcterms:modified xsi:type="dcterms:W3CDTF">2011-08-06T23:44:29Z</dcterms:modified>
</cp:coreProperties>
</file>