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sldIdLst>
    <p:sldId id="256" r:id="rId2"/>
    <p:sldId id="259" r:id="rId3"/>
    <p:sldId id="262" r:id="rId4"/>
    <p:sldId id="258" r:id="rId5"/>
    <p:sldId id="260" r:id="rId6"/>
    <p:sldId id="261" r:id="rId7"/>
    <p:sldId id="263" r:id="rId8"/>
    <p:sldId id="264" r:id="rId9"/>
    <p:sldId id="265" r:id="rId10"/>
    <p:sldId id="266"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pitchFamily="34" charset="0"/>
      </a:defRPr>
    </a:lvl1pPr>
    <a:lvl2pPr marL="457200" algn="l" rtl="0" fontAlgn="base">
      <a:spcBef>
        <a:spcPct val="0"/>
      </a:spcBef>
      <a:spcAft>
        <a:spcPct val="0"/>
      </a:spcAft>
      <a:defRPr kern="1200">
        <a:solidFill>
          <a:schemeClr val="tx1"/>
        </a:solidFill>
        <a:latin typeface="Tahoma" pitchFamily="34" charset="0"/>
        <a:ea typeface="+mn-ea"/>
        <a:cs typeface="Arial" pitchFamily="34" charset="0"/>
      </a:defRPr>
    </a:lvl2pPr>
    <a:lvl3pPr marL="914400" algn="l" rtl="0" fontAlgn="base">
      <a:spcBef>
        <a:spcPct val="0"/>
      </a:spcBef>
      <a:spcAft>
        <a:spcPct val="0"/>
      </a:spcAft>
      <a:defRPr kern="1200">
        <a:solidFill>
          <a:schemeClr val="tx1"/>
        </a:solidFill>
        <a:latin typeface="Tahoma" pitchFamily="34" charset="0"/>
        <a:ea typeface="+mn-ea"/>
        <a:cs typeface="Arial" pitchFamily="34" charset="0"/>
      </a:defRPr>
    </a:lvl3pPr>
    <a:lvl4pPr marL="1371600" algn="l" rtl="0" fontAlgn="base">
      <a:spcBef>
        <a:spcPct val="0"/>
      </a:spcBef>
      <a:spcAft>
        <a:spcPct val="0"/>
      </a:spcAft>
      <a:defRPr kern="1200">
        <a:solidFill>
          <a:schemeClr val="tx1"/>
        </a:solidFill>
        <a:latin typeface="Tahoma" pitchFamily="34" charset="0"/>
        <a:ea typeface="+mn-ea"/>
        <a:cs typeface="Arial" pitchFamily="34" charset="0"/>
      </a:defRPr>
    </a:lvl4pPr>
    <a:lvl5pPr marL="1828800" algn="l" rtl="0" fontAlgn="base">
      <a:spcBef>
        <a:spcPct val="0"/>
      </a:spcBef>
      <a:spcAft>
        <a:spcPct val="0"/>
      </a:spcAft>
      <a:defRPr kern="1200">
        <a:solidFill>
          <a:schemeClr val="tx1"/>
        </a:solidFill>
        <a:latin typeface="Tahoma" pitchFamily="34" charset="0"/>
        <a:ea typeface="+mn-ea"/>
        <a:cs typeface="Arial" pitchFamily="34" charset="0"/>
      </a:defRPr>
    </a:lvl5pPr>
    <a:lvl6pPr marL="2286000" algn="l" defTabSz="914400" rtl="0" eaLnBrk="1" latinLnBrk="0" hangingPunct="1">
      <a:defRPr kern="1200">
        <a:solidFill>
          <a:schemeClr val="tx1"/>
        </a:solidFill>
        <a:latin typeface="Tahoma" pitchFamily="34" charset="0"/>
        <a:ea typeface="+mn-ea"/>
        <a:cs typeface="Arial" pitchFamily="34" charset="0"/>
      </a:defRPr>
    </a:lvl6pPr>
    <a:lvl7pPr marL="2743200" algn="l" defTabSz="914400" rtl="0" eaLnBrk="1" latinLnBrk="0" hangingPunct="1">
      <a:defRPr kern="1200">
        <a:solidFill>
          <a:schemeClr val="tx1"/>
        </a:solidFill>
        <a:latin typeface="Tahoma" pitchFamily="34" charset="0"/>
        <a:ea typeface="+mn-ea"/>
        <a:cs typeface="Arial" pitchFamily="34" charset="0"/>
      </a:defRPr>
    </a:lvl7pPr>
    <a:lvl8pPr marL="3200400" algn="l" defTabSz="914400" rtl="0" eaLnBrk="1" latinLnBrk="0" hangingPunct="1">
      <a:defRPr kern="1200">
        <a:solidFill>
          <a:schemeClr val="tx1"/>
        </a:solidFill>
        <a:latin typeface="Tahoma" pitchFamily="34" charset="0"/>
        <a:ea typeface="+mn-ea"/>
        <a:cs typeface="Arial" pitchFamily="34" charset="0"/>
      </a:defRPr>
    </a:lvl8pPr>
    <a:lvl9pPr marL="3657600" algn="l" defTabSz="914400" rtl="0" eaLnBrk="1" latinLnBrk="0" hangingPunct="1">
      <a:defRPr kern="1200">
        <a:solidFill>
          <a:schemeClr val="tx1"/>
        </a:solidFill>
        <a:latin typeface="Tahoma"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797" autoAdjust="0"/>
  </p:normalViewPr>
  <p:slideViewPr>
    <p:cSldViewPr>
      <p:cViewPr varScale="1">
        <p:scale>
          <a:sx n="51" d="100"/>
          <a:sy n="51" d="100"/>
        </p:scale>
        <p:origin x="-170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1667C7-3609-419A-891C-40E2C3148707}" type="datetimeFigureOut">
              <a:rPr lang="en-US" smtClean="0"/>
              <a:pPr/>
              <a:t>9/29/2010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F4383B-3E2E-487F-8F9F-1CC16088FD5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about:steplinkto4%2043%2017:17-43%2017:19" TargetMode="External"/><Relationship Id="rId7" Type="http://schemas.openxmlformats.org/officeDocument/2006/relationships/hyperlink" Target="about:steplinkto4%2058%2010:10"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about:steplinkto4%2046%206:11" TargetMode="External"/><Relationship Id="rId5" Type="http://schemas.openxmlformats.org/officeDocument/2006/relationships/hyperlink" Target="about:steplinkto4%2044%2026:18" TargetMode="External"/><Relationship Id="rId4" Type="http://schemas.openxmlformats.org/officeDocument/2006/relationships/hyperlink" Target="about:steplinkto4%2044%2020:32"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about:steplinkto4%2061%203:18" TargetMode="External"/><Relationship Id="rId7" Type="http://schemas.openxmlformats.org/officeDocument/2006/relationships/hyperlink" Target="about:steplinkto4%2049%201:4"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about:steplinkto4%2047%2013:9" TargetMode="External"/><Relationship Id="rId5" Type="http://schemas.openxmlformats.org/officeDocument/2006/relationships/hyperlink" Target="about:steplinkto4%2047%207:1" TargetMode="External"/><Relationship Id="rId4" Type="http://schemas.openxmlformats.org/officeDocument/2006/relationships/hyperlink" Target="about:steplinkto4%2052%205:21-52%205:23"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about:steplinkto4%2020%204:18" TargetMode="External"/><Relationship Id="rId7" Type="http://schemas.openxmlformats.org/officeDocument/2006/relationships/hyperlink" Target="about:steplinkto4%2050%203:12-50%203:16"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about:steplinkto4%2061%203:17-61%203:18" TargetMode="External"/><Relationship Id="rId5" Type="http://schemas.openxmlformats.org/officeDocument/2006/relationships/hyperlink" Target="about:steplinkto4%2061%201:4-61%201:8" TargetMode="External"/><Relationship Id="rId4" Type="http://schemas.openxmlformats.org/officeDocument/2006/relationships/hyperlink" Target="about:steplinkto4%2058%206:1" TargetMode="External"/></Relationships>
</file>

<file path=ppt/notesSlides/_rels/notesSlide4.xml.rels><?xml version="1.0" encoding="UTF-8" standalone="yes"?>
<Relationships xmlns="http://schemas.openxmlformats.org/package/2006/relationships"><Relationship Id="rId8" Type="http://schemas.openxmlformats.org/officeDocument/2006/relationships/hyperlink" Target="about:steplinkto4%2060%202:1-60%202:2" TargetMode="External"/><Relationship Id="rId13" Type="http://schemas.openxmlformats.org/officeDocument/2006/relationships/hyperlink" Target="file:///C:\Lonoke%20Oversight\Lonoke\Oversight\Education\Bible%20Study\Prayer%20and%20Fasting\Prayer%20Directives.doc" TargetMode="External"/><Relationship Id="rId3" Type="http://schemas.openxmlformats.org/officeDocument/2006/relationships/hyperlink" Target="about:steplinkto4%2043%203:6-43%203:7" TargetMode="External"/><Relationship Id="rId7" Type="http://schemas.openxmlformats.org/officeDocument/2006/relationships/hyperlink" Target="about:steplinkto4%2049%204:30" TargetMode="External"/><Relationship Id="rId12" Type="http://schemas.openxmlformats.org/officeDocument/2006/relationships/hyperlink" Target="about:steplinkto4%2040%2026:41"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about:steplinkto4%2050%201:9-50%201:11" TargetMode="External"/><Relationship Id="rId11" Type="http://schemas.openxmlformats.org/officeDocument/2006/relationships/hyperlink" Target="about:steplinkto4%2042%209:23" TargetMode="External"/><Relationship Id="rId5" Type="http://schemas.openxmlformats.org/officeDocument/2006/relationships/hyperlink" Target="about:steplinkto4%2045%208:5" TargetMode="External"/><Relationship Id="rId10" Type="http://schemas.openxmlformats.org/officeDocument/2006/relationships/hyperlink" Target="about:steplinkto4%2047%2013:5" TargetMode="External"/><Relationship Id="rId4" Type="http://schemas.openxmlformats.org/officeDocument/2006/relationships/hyperlink" Target="about:steplinkto4%2062%202:29-62%203:10" TargetMode="External"/><Relationship Id="rId9" Type="http://schemas.openxmlformats.org/officeDocument/2006/relationships/hyperlink" Target="about:steplinkto4%2050%202:12-50%202:13" TargetMode="External"/><Relationship Id="rId14" Type="http://schemas.openxmlformats.org/officeDocument/2006/relationships/hyperlink" Target="about:steplinkto4%2049%206:18"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about:steplinkto4%2054%205:22" TargetMode="External"/><Relationship Id="rId7" Type="http://schemas.openxmlformats.org/officeDocument/2006/relationships/hyperlink" Target="about:steplinkto4%2059%201:27"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about:steplinkto4%2061%201:4" TargetMode="External"/><Relationship Id="rId5" Type="http://schemas.openxmlformats.org/officeDocument/2006/relationships/hyperlink" Target="about:steplinkto4%2052%205:23" TargetMode="External"/><Relationship Id="rId4" Type="http://schemas.openxmlformats.org/officeDocument/2006/relationships/hyperlink" Target="about:steplinkto4%2047%207:1"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ln/>
        </p:spPr>
        <p:txBody>
          <a:bodyPr/>
          <a:lstStyle/>
          <a:p>
            <a:pPr lvl="0">
              <a:buFont typeface="Arial" pitchFamily="34" charset="0"/>
              <a:buChar char="•"/>
            </a:pPr>
            <a:r>
              <a:rPr lang="en-US" dirty="0" smtClean="0"/>
              <a:t>Connecting with the truth  </a:t>
            </a:r>
            <a:r>
              <a:rPr lang="en-US" dirty="0" smtClean="0">
                <a:hlinkClick r:id="rId3"/>
              </a:rPr>
              <a:t>John 17:17-19</a:t>
            </a:r>
            <a:r>
              <a:rPr lang="en-US" dirty="0" smtClean="0"/>
              <a:t> </a:t>
            </a:r>
          </a:p>
          <a:p>
            <a:pPr lvl="0">
              <a:buFont typeface="Arial" pitchFamily="34" charset="0"/>
              <a:buChar char="•"/>
            </a:pPr>
            <a:r>
              <a:rPr lang="en-US" dirty="0" smtClean="0"/>
              <a:t>Developmental Stages  </a:t>
            </a:r>
            <a:r>
              <a:rPr lang="en-US" dirty="0" smtClean="0">
                <a:hlinkClick r:id="rId4"/>
              </a:rPr>
              <a:t>Acts 20:32</a:t>
            </a:r>
            <a:r>
              <a:rPr lang="en-US" dirty="0" smtClean="0"/>
              <a:t>; </a:t>
            </a:r>
            <a:r>
              <a:rPr lang="en-US" dirty="0" smtClean="0">
                <a:hlinkClick r:id="rId5"/>
              </a:rPr>
              <a:t>Acts 26:18</a:t>
            </a:r>
            <a:r>
              <a:rPr lang="en-US" dirty="0" smtClean="0"/>
              <a:t>* </a:t>
            </a:r>
          </a:p>
          <a:p>
            <a:pPr marL="914400" lvl="1" indent="-457200">
              <a:buFont typeface="+mj-lt"/>
              <a:buAutoNum type="arabicPeriod"/>
            </a:pPr>
            <a:r>
              <a:rPr lang="en-US" sz="2400" dirty="0" smtClean="0"/>
              <a:t>Made clean (</a:t>
            </a:r>
            <a:r>
              <a:rPr lang="en-US" sz="2300" dirty="0" smtClean="0"/>
              <a:t>relationship through justification) (</a:t>
            </a:r>
            <a:r>
              <a:rPr lang="en-US" sz="2300" dirty="0" smtClean="0">
                <a:hlinkClick r:id="rId6"/>
              </a:rPr>
              <a:t>1 </a:t>
            </a:r>
            <a:r>
              <a:rPr lang="en-US" sz="2300" dirty="0" err="1" smtClean="0">
                <a:hlinkClick r:id="rId6"/>
              </a:rPr>
              <a:t>Cor</a:t>
            </a:r>
            <a:r>
              <a:rPr lang="en-US" sz="2300" dirty="0" smtClean="0">
                <a:hlinkClick r:id="rId6"/>
              </a:rPr>
              <a:t> 6:11</a:t>
            </a:r>
            <a:r>
              <a:rPr lang="en-US" sz="2300" dirty="0" smtClean="0"/>
              <a:t>)</a:t>
            </a:r>
            <a:r>
              <a:rPr lang="en-US" sz="2400" dirty="0" smtClean="0"/>
              <a:t> </a:t>
            </a:r>
          </a:p>
          <a:p>
            <a:pPr marL="914400" lvl="1" indent="-457200">
              <a:buFont typeface="+mj-lt"/>
              <a:buAutoNum type="arabicPeriod"/>
            </a:pPr>
            <a:r>
              <a:rPr lang="en-US" sz="2400" dirty="0" smtClean="0"/>
              <a:t>Combination of God cleaning/purging with our obedience</a:t>
            </a:r>
            <a:r>
              <a:rPr lang="en-US" sz="2400" b="1" dirty="0" smtClean="0"/>
              <a:t> (</a:t>
            </a:r>
            <a:r>
              <a:rPr lang="en-US" sz="2400" dirty="0" smtClean="0">
                <a:hlinkClick r:id="rId7"/>
              </a:rPr>
              <a:t>Heb 10:10</a:t>
            </a:r>
            <a:r>
              <a:rPr lang="en-US" sz="2400" dirty="0" smtClean="0"/>
              <a:t>)</a:t>
            </a:r>
          </a:p>
          <a:p>
            <a:pPr>
              <a:defRPr/>
            </a:pPr>
            <a:endParaRPr lang="en-US" sz="1400" dirty="0" smtClean="0"/>
          </a:p>
        </p:txBody>
      </p:sp>
      <p:sp>
        <p:nvSpPr>
          <p:cNvPr id="25604" name="Slide Number Placeholder 3"/>
          <p:cNvSpPr>
            <a:spLocks noGrp="1"/>
          </p:cNvSpPr>
          <p:nvPr>
            <p:ph type="sldNum" sz="quarter" idx="5"/>
          </p:nvPr>
        </p:nvSpPr>
        <p:spPr>
          <a:noFill/>
        </p:spPr>
        <p:txBody>
          <a:bodyPr/>
          <a:lstStyle/>
          <a:p>
            <a:fld id="{96E9F8F3-4588-4EDF-80E5-79D80B6AA2D1}" type="slidenum">
              <a:rPr lang="en-US" smtClean="0">
                <a:latin typeface="Arial" pitchFamily="34" charset="0"/>
                <a:cs typeface="Arial" pitchFamily="34" charset="0"/>
              </a:rPr>
              <a:pPr/>
              <a:t>2</a:t>
            </a:fld>
            <a:endParaRPr lang="en-US"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t>The </a:t>
            </a:r>
            <a:r>
              <a:rPr lang="en-US" u="sng" dirty="0" smtClean="0"/>
              <a:t>process</a:t>
            </a:r>
            <a:r>
              <a:rPr lang="en-US" dirty="0" smtClean="0"/>
              <a:t> by which, according  to the will of God, we are made partakers of his holiness </a:t>
            </a:r>
            <a:r>
              <a:rPr lang="en-US" sz="1200" dirty="0" smtClean="0"/>
              <a:t>(</a:t>
            </a:r>
            <a:r>
              <a:rPr lang="en-US" sz="1200" u="sng" kern="1200" dirty="0" smtClean="0">
                <a:solidFill>
                  <a:schemeClr val="tx1"/>
                </a:solidFill>
                <a:latin typeface="+mn-lt"/>
                <a:ea typeface="+mn-ea"/>
                <a:cs typeface="+mn-cs"/>
                <a:hlinkClick r:id="rId3"/>
              </a:rPr>
              <a:t>2 Peter 3:18</a:t>
            </a:r>
            <a:r>
              <a:rPr lang="en-US" sz="1200" dirty="0" smtClean="0"/>
              <a:t>).  </a:t>
            </a:r>
          </a:p>
          <a:p>
            <a:pPr lvl="1"/>
            <a:r>
              <a:rPr lang="en-US" sz="1200" dirty="0" smtClean="0"/>
              <a:t>BELIEVER, DISCIPLE, AND CHRISTIAN</a:t>
            </a:r>
          </a:p>
          <a:p>
            <a:pPr marL="228600" indent="-228600">
              <a:buFont typeface="+mj-lt"/>
              <a:buAutoNum type="arabicPeriod"/>
            </a:pPr>
            <a:r>
              <a:rPr lang="en-US" sz="1200" kern="1200" smtClean="0">
                <a:solidFill>
                  <a:schemeClr val="tx1"/>
                </a:solidFill>
                <a:latin typeface="+mn-lt"/>
                <a:ea typeface="+mn-ea"/>
                <a:cs typeface="+mn-cs"/>
              </a:rPr>
              <a:t>The </a:t>
            </a:r>
            <a:r>
              <a:rPr lang="en-US" sz="1200" u="sng" kern="1200" dirty="0" smtClean="0">
                <a:solidFill>
                  <a:schemeClr val="tx1"/>
                </a:solidFill>
                <a:latin typeface="+mn-lt"/>
                <a:ea typeface="+mn-ea"/>
                <a:cs typeface="+mn-cs"/>
              </a:rPr>
              <a:t>process</a:t>
            </a:r>
            <a:r>
              <a:rPr lang="en-US" sz="1200" kern="1200" dirty="0" smtClean="0">
                <a:solidFill>
                  <a:schemeClr val="tx1"/>
                </a:solidFill>
                <a:latin typeface="+mn-lt"/>
                <a:ea typeface="+mn-ea"/>
                <a:cs typeface="+mn-cs"/>
              </a:rPr>
              <a:t> by which, according to the will of God, we are made partakers of his holiness; (</a:t>
            </a:r>
            <a:r>
              <a:rPr lang="en-US" sz="1200" u="sng" kern="1200" dirty="0" smtClean="0">
                <a:solidFill>
                  <a:schemeClr val="tx1"/>
                </a:solidFill>
                <a:latin typeface="+mn-lt"/>
                <a:ea typeface="+mn-ea"/>
                <a:cs typeface="+mn-cs"/>
                <a:hlinkClick r:id="rId4"/>
              </a:rPr>
              <a:t>1 Thessalonians 5:21-23</a:t>
            </a:r>
            <a:r>
              <a:rPr lang="en-US" sz="1200" kern="1200" dirty="0" smtClean="0">
                <a:solidFill>
                  <a:schemeClr val="tx1"/>
                </a:solidFill>
                <a:latin typeface="+mn-lt"/>
                <a:ea typeface="+mn-ea"/>
                <a:cs typeface="+mn-cs"/>
              </a:rPr>
              <a:t>)</a:t>
            </a:r>
          </a:p>
          <a:p>
            <a:pPr lvl="1" indent="-228600">
              <a:buFont typeface="Arial" pitchFamily="34" charset="0"/>
              <a:buChar char="•"/>
            </a:pPr>
            <a:r>
              <a:rPr lang="en-US" sz="1200" kern="1200" dirty="0" smtClean="0">
                <a:solidFill>
                  <a:schemeClr val="tx1"/>
                </a:solidFill>
                <a:latin typeface="+mn-lt"/>
                <a:ea typeface="+mn-ea"/>
                <a:cs typeface="+mn-cs"/>
              </a:rPr>
              <a:t>Be certain (</a:t>
            </a:r>
            <a:r>
              <a:rPr lang="en-US" sz="1200" u="sng" kern="1200" dirty="0" smtClean="0">
                <a:solidFill>
                  <a:schemeClr val="tx1"/>
                </a:solidFill>
                <a:latin typeface="+mn-lt"/>
                <a:ea typeface="+mn-ea"/>
                <a:cs typeface="+mn-cs"/>
                <a:hlinkClick r:id="rId4"/>
              </a:rPr>
              <a:t>1 Thessalonians 5:21</a:t>
            </a:r>
            <a:r>
              <a:rPr lang="en-US" sz="1200" kern="1200" dirty="0" smtClean="0">
                <a:solidFill>
                  <a:schemeClr val="tx1"/>
                </a:solidFill>
                <a:latin typeface="+mn-lt"/>
                <a:ea typeface="+mn-ea"/>
                <a:cs typeface="+mn-cs"/>
              </a:rPr>
              <a:t>)</a:t>
            </a:r>
          </a:p>
          <a:p>
            <a:pPr lvl="1" indent="-228600">
              <a:buFont typeface="Arial" pitchFamily="34" charset="0"/>
              <a:buChar char="•"/>
            </a:pPr>
            <a:r>
              <a:rPr lang="en-US" sz="1200" kern="1200" dirty="0" smtClean="0">
                <a:solidFill>
                  <a:schemeClr val="tx1"/>
                </a:solidFill>
                <a:latin typeface="+mn-lt"/>
                <a:ea typeface="+mn-ea"/>
                <a:cs typeface="+mn-cs"/>
              </a:rPr>
              <a:t>Be committed (</a:t>
            </a:r>
            <a:r>
              <a:rPr lang="en-US" sz="1200" u="sng" kern="1200" dirty="0" smtClean="0">
                <a:solidFill>
                  <a:schemeClr val="tx1"/>
                </a:solidFill>
                <a:latin typeface="+mn-lt"/>
                <a:ea typeface="+mn-ea"/>
                <a:cs typeface="+mn-cs"/>
                <a:hlinkClick r:id="rId4"/>
              </a:rPr>
              <a:t>1 Thessalonians 5:22</a:t>
            </a:r>
            <a:r>
              <a:rPr lang="en-US" sz="1200" kern="1200" dirty="0" smtClean="0">
                <a:solidFill>
                  <a:schemeClr val="tx1"/>
                </a:solidFill>
                <a:latin typeface="+mn-lt"/>
                <a:ea typeface="+mn-ea"/>
                <a:cs typeface="+mn-cs"/>
              </a:rPr>
              <a:t>)</a:t>
            </a:r>
          </a:p>
          <a:p>
            <a:pPr lvl="1" indent="-228600">
              <a:buFont typeface="Arial" pitchFamily="34" charset="0"/>
              <a:buChar char="•"/>
            </a:pPr>
            <a:r>
              <a:rPr lang="en-US" sz="1200" kern="1200" dirty="0" smtClean="0">
                <a:solidFill>
                  <a:schemeClr val="tx1"/>
                </a:solidFill>
                <a:latin typeface="+mn-lt"/>
                <a:ea typeface="+mn-ea"/>
                <a:cs typeface="+mn-cs"/>
              </a:rPr>
              <a:t>Be discipline (</a:t>
            </a:r>
            <a:r>
              <a:rPr lang="en-US" sz="1200" u="sng" kern="1200" dirty="0" smtClean="0">
                <a:solidFill>
                  <a:schemeClr val="tx1"/>
                </a:solidFill>
                <a:latin typeface="+mn-lt"/>
                <a:ea typeface="+mn-ea"/>
                <a:cs typeface="+mn-cs"/>
                <a:hlinkClick r:id="rId4"/>
              </a:rPr>
              <a:t>1 Thessalonians 5:23</a:t>
            </a:r>
            <a:r>
              <a:rPr lang="en-US" sz="1200" kern="1200" dirty="0" smtClean="0">
                <a:solidFill>
                  <a:schemeClr val="tx1"/>
                </a:solidFill>
                <a:latin typeface="+mn-lt"/>
                <a:ea typeface="+mn-ea"/>
                <a:cs typeface="+mn-cs"/>
              </a:rPr>
              <a:t>)</a:t>
            </a:r>
          </a:p>
          <a:p>
            <a:pPr lvl="1" indent="-228600">
              <a:buFont typeface="Arial" pitchFamily="34" charset="0"/>
              <a:buChar char="•"/>
            </a:pPr>
            <a:r>
              <a:rPr lang="en-US" sz="1200" kern="1200" dirty="0" smtClean="0">
                <a:solidFill>
                  <a:schemeClr val="tx1"/>
                </a:solidFill>
                <a:latin typeface="+mn-lt"/>
                <a:ea typeface="+mn-ea"/>
                <a:cs typeface="+mn-cs"/>
              </a:rPr>
              <a:t>Be progressive (</a:t>
            </a:r>
            <a:r>
              <a:rPr lang="en-US" sz="1200" u="sng" kern="1200" dirty="0" smtClean="0">
                <a:solidFill>
                  <a:schemeClr val="tx1"/>
                </a:solidFill>
                <a:latin typeface="+mn-lt"/>
                <a:ea typeface="+mn-ea"/>
                <a:cs typeface="+mn-cs"/>
                <a:hlinkClick r:id="rId5"/>
              </a:rPr>
              <a:t>2 </a:t>
            </a:r>
            <a:r>
              <a:rPr lang="en-US" sz="1200" u="sng" kern="1200" dirty="0" err="1" smtClean="0">
                <a:solidFill>
                  <a:schemeClr val="tx1"/>
                </a:solidFill>
                <a:latin typeface="+mn-lt"/>
                <a:ea typeface="+mn-ea"/>
                <a:cs typeface="+mn-cs"/>
                <a:hlinkClick r:id="rId5"/>
              </a:rPr>
              <a:t>Cor</a:t>
            </a:r>
            <a:r>
              <a:rPr lang="en-US" sz="1200" u="sng" kern="1200" dirty="0" smtClean="0">
                <a:solidFill>
                  <a:schemeClr val="tx1"/>
                </a:solidFill>
                <a:latin typeface="+mn-lt"/>
                <a:ea typeface="+mn-ea"/>
                <a:cs typeface="+mn-cs"/>
                <a:hlinkClick r:id="rId5"/>
              </a:rPr>
              <a:t> 7:1</a:t>
            </a:r>
            <a:r>
              <a:rPr lang="en-US" sz="1200" kern="1200" dirty="0" smtClean="0">
                <a:solidFill>
                  <a:schemeClr val="tx1"/>
                </a:solidFill>
                <a:latin typeface="+mn-lt"/>
                <a:ea typeface="+mn-ea"/>
                <a:cs typeface="+mn-cs"/>
              </a:rPr>
              <a:t>)</a:t>
            </a:r>
          </a:p>
          <a:p>
            <a:pPr lvl="1" indent="-228600">
              <a:buFont typeface="Arial" pitchFamily="34" charset="0"/>
              <a:buChar char="•"/>
            </a:pPr>
            <a:r>
              <a:rPr lang="en-US" sz="1200" kern="1200" dirty="0" smtClean="0">
                <a:solidFill>
                  <a:schemeClr val="tx1"/>
                </a:solidFill>
                <a:latin typeface="+mn-lt"/>
                <a:ea typeface="+mn-ea"/>
                <a:cs typeface="+mn-cs"/>
              </a:rPr>
              <a:t>Accept encouragement from others (</a:t>
            </a:r>
            <a:r>
              <a:rPr lang="en-US" sz="1200" u="sng" kern="1200" dirty="0" smtClean="0">
                <a:solidFill>
                  <a:schemeClr val="tx1"/>
                </a:solidFill>
                <a:latin typeface="+mn-lt"/>
                <a:ea typeface="+mn-ea"/>
                <a:cs typeface="+mn-cs"/>
                <a:hlinkClick r:id="rId6"/>
              </a:rPr>
              <a:t>2 </a:t>
            </a:r>
            <a:r>
              <a:rPr lang="en-US" sz="1200" u="sng" kern="1200" dirty="0" err="1" smtClean="0">
                <a:solidFill>
                  <a:schemeClr val="tx1"/>
                </a:solidFill>
                <a:latin typeface="+mn-lt"/>
                <a:ea typeface="+mn-ea"/>
                <a:cs typeface="+mn-cs"/>
                <a:hlinkClick r:id="rId6"/>
              </a:rPr>
              <a:t>Cor</a:t>
            </a:r>
            <a:r>
              <a:rPr lang="en-US" sz="1200" u="sng" kern="1200" dirty="0" smtClean="0">
                <a:solidFill>
                  <a:schemeClr val="tx1"/>
                </a:solidFill>
                <a:latin typeface="+mn-lt"/>
                <a:ea typeface="+mn-ea"/>
                <a:cs typeface="+mn-cs"/>
                <a:hlinkClick r:id="rId6"/>
              </a:rPr>
              <a:t> 13:9</a:t>
            </a:r>
            <a:r>
              <a:rPr lang="en-US" sz="1200" kern="1200" dirty="0" smtClean="0">
                <a:solidFill>
                  <a:schemeClr val="tx1"/>
                </a:solidFill>
                <a:latin typeface="+mn-lt"/>
                <a:ea typeface="+mn-ea"/>
                <a:cs typeface="+mn-cs"/>
              </a:rPr>
              <a:t>)</a:t>
            </a:r>
          </a:p>
          <a:p>
            <a:pPr lvl="0">
              <a:buFont typeface="Wingdings" pitchFamily="2" charset="2"/>
              <a:buChar char="ü"/>
            </a:pPr>
            <a:r>
              <a:rPr lang="en-US" sz="1200" kern="1200" dirty="0" smtClean="0">
                <a:solidFill>
                  <a:schemeClr val="tx1"/>
                </a:solidFill>
                <a:latin typeface="+mn-lt"/>
                <a:ea typeface="+mn-ea"/>
                <a:cs typeface="+mn-cs"/>
              </a:rPr>
              <a:t>Sanctification is the inevitable result of continued growth (</a:t>
            </a:r>
            <a:r>
              <a:rPr lang="en-US" sz="1200" u="sng" kern="1200" dirty="0" smtClean="0">
                <a:solidFill>
                  <a:schemeClr val="tx1"/>
                </a:solidFill>
                <a:latin typeface="+mn-lt"/>
                <a:ea typeface="+mn-ea"/>
                <a:cs typeface="+mn-cs"/>
                <a:hlinkClick r:id="rId7"/>
              </a:rPr>
              <a:t>Eph 1:4</a:t>
            </a:r>
            <a:r>
              <a:rPr lang="en-US" sz="1200" kern="1200" dirty="0" smtClean="0">
                <a:solidFill>
                  <a:schemeClr val="tx1"/>
                </a:solidFill>
                <a:latin typeface="+mn-lt"/>
                <a:ea typeface="+mn-ea"/>
                <a:cs typeface="+mn-cs"/>
              </a:rPr>
              <a:t>)</a:t>
            </a:r>
          </a:p>
          <a:p>
            <a:pPr lvl="0"/>
            <a:endParaRPr lang="en-US" dirty="0" smtClean="0"/>
          </a:p>
        </p:txBody>
      </p:sp>
      <p:sp>
        <p:nvSpPr>
          <p:cNvPr id="4" name="Slide Number Placeholder 3"/>
          <p:cNvSpPr>
            <a:spLocks noGrp="1"/>
          </p:cNvSpPr>
          <p:nvPr>
            <p:ph type="sldNum" sz="quarter" idx="10"/>
          </p:nvPr>
        </p:nvSpPr>
        <p:spPr/>
        <p:txBody>
          <a:bodyPr/>
          <a:lstStyle/>
          <a:p>
            <a:fld id="{94F4383B-3E2E-487F-8F9F-1CC16088FD5C}"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2.</a:t>
            </a:r>
            <a:r>
              <a:rPr lang="en-US" sz="1200" kern="1200" dirty="0" smtClean="0">
                <a:solidFill>
                  <a:schemeClr val="tx1"/>
                </a:solidFill>
                <a:latin typeface="+mn-lt"/>
                <a:ea typeface="+mn-ea"/>
                <a:cs typeface="+mn-cs"/>
              </a:rPr>
              <a:t>  That it is a </a:t>
            </a:r>
            <a:r>
              <a:rPr lang="en-US" sz="1200" u="sng" kern="1200" dirty="0" smtClean="0">
                <a:solidFill>
                  <a:schemeClr val="tx1"/>
                </a:solidFill>
                <a:latin typeface="+mn-lt"/>
                <a:ea typeface="+mn-ea"/>
                <a:cs typeface="+mn-cs"/>
              </a:rPr>
              <a:t>progressive</a:t>
            </a:r>
            <a:r>
              <a:rPr lang="en-US" sz="1200" kern="1200" dirty="0" smtClean="0">
                <a:solidFill>
                  <a:schemeClr val="tx1"/>
                </a:solidFill>
                <a:latin typeface="+mn-lt"/>
                <a:ea typeface="+mn-ea"/>
                <a:cs typeface="+mn-cs"/>
              </a:rPr>
              <a:t> work;</a:t>
            </a:r>
          </a:p>
          <a:p>
            <a:pPr lvl="1" indent="-228600">
              <a:buFont typeface="Arial" pitchFamily="34" charset="0"/>
              <a:buChar char="•"/>
            </a:pPr>
            <a:r>
              <a:rPr lang="en-US" sz="1200" kern="1200" dirty="0" smtClean="0">
                <a:solidFill>
                  <a:schemeClr val="tx1"/>
                </a:solidFill>
                <a:latin typeface="+mn-lt"/>
                <a:ea typeface="+mn-ea"/>
                <a:cs typeface="+mn-cs"/>
              </a:rPr>
              <a:t>It is a process on our part – not an event (</a:t>
            </a:r>
            <a:r>
              <a:rPr lang="en-US" sz="1200" kern="1200" dirty="0" err="1" smtClean="0">
                <a:solidFill>
                  <a:schemeClr val="tx1"/>
                </a:solidFill>
                <a:latin typeface="+mn-lt"/>
                <a:ea typeface="+mn-ea"/>
                <a:cs typeface="+mn-cs"/>
                <a:hlinkClick r:id="rId3"/>
              </a:rPr>
              <a:t>Prov</a:t>
            </a:r>
            <a:r>
              <a:rPr lang="en-US" sz="1200" kern="1200" dirty="0" smtClean="0">
                <a:solidFill>
                  <a:schemeClr val="tx1"/>
                </a:solidFill>
                <a:latin typeface="+mn-lt"/>
                <a:ea typeface="+mn-ea"/>
                <a:cs typeface="+mn-cs"/>
                <a:hlinkClick r:id="rId3"/>
              </a:rPr>
              <a:t> 4:18</a:t>
            </a:r>
            <a:r>
              <a:rPr lang="en-US" sz="1200" kern="1200" dirty="0" smtClean="0">
                <a:solidFill>
                  <a:schemeClr val="tx1"/>
                </a:solidFill>
                <a:latin typeface="+mn-lt"/>
                <a:ea typeface="+mn-ea"/>
                <a:cs typeface="+mn-cs"/>
              </a:rPr>
              <a:t>)</a:t>
            </a:r>
          </a:p>
          <a:p>
            <a:pPr lvl="1" indent="-228600">
              <a:buFont typeface="Arial" pitchFamily="34" charset="0"/>
              <a:buChar char="•"/>
            </a:pPr>
            <a:r>
              <a:rPr lang="en-US" sz="1200" kern="1200" dirty="0" smtClean="0">
                <a:solidFill>
                  <a:schemeClr val="tx1"/>
                </a:solidFill>
                <a:latin typeface="+mn-lt"/>
                <a:ea typeface="+mn-ea"/>
                <a:cs typeface="+mn-cs"/>
              </a:rPr>
              <a:t>It starts with the right foundation (</a:t>
            </a:r>
            <a:r>
              <a:rPr lang="en-US" sz="1200" kern="1200" dirty="0" smtClean="0">
                <a:solidFill>
                  <a:schemeClr val="tx1"/>
                </a:solidFill>
                <a:latin typeface="+mn-lt"/>
                <a:ea typeface="+mn-ea"/>
                <a:cs typeface="+mn-cs"/>
                <a:hlinkClick r:id="rId4"/>
              </a:rPr>
              <a:t>Heb 6:1</a:t>
            </a:r>
            <a:r>
              <a:rPr lang="en-US" sz="1200" kern="1200" dirty="0" smtClean="0">
                <a:solidFill>
                  <a:schemeClr val="tx1"/>
                </a:solidFill>
                <a:latin typeface="+mn-lt"/>
                <a:ea typeface="+mn-ea"/>
                <a:cs typeface="+mn-cs"/>
              </a:rPr>
              <a:t>)</a:t>
            </a:r>
          </a:p>
          <a:p>
            <a:pPr lvl="1" indent="-228600">
              <a:buFont typeface="Arial" pitchFamily="34" charset="0"/>
              <a:buChar char="•"/>
            </a:pPr>
            <a:r>
              <a:rPr lang="en-US" sz="1200" kern="1200" dirty="0" smtClean="0">
                <a:solidFill>
                  <a:schemeClr val="tx1"/>
                </a:solidFill>
                <a:latin typeface="+mn-lt"/>
                <a:ea typeface="+mn-ea"/>
                <a:cs typeface="+mn-cs"/>
              </a:rPr>
              <a:t>Criteria for evaluating our growth (substance -</a:t>
            </a:r>
            <a:r>
              <a:rPr lang="en-US" sz="1200" kern="1200" dirty="0" err="1" smtClean="0">
                <a:solidFill>
                  <a:schemeClr val="tx1"/>
                </a:solidFill>
                <a:latin typeface="+mn-lt"/>
                <a:ea typeface="+mn-ea"/>
                <a:cs typeface="+mn-cs"/>
              </a:rPr>
              <a:t>vs</a:t>
            </a:r>
            <a:r>
              <a:rPr lang="en-US" sz="1200" kern="1200" dirty="0" smtClean="0">
                <a:solidFill>
                  <a:schemeClr val="tx1"/>
                </a:solidFill>
                <a:latin typeface="+mn-lt"/>
                <a:ea typeface="+mn-ea"/>
                <a:cs typeface="+mn-cs"/>
              </a:rPr>
              <a:t>- emotion) (</a:t>
            </a:r>
            <a:r>
              <a:rPr lang="en-US" sz="1200" kern="1200" dirty="0" smtClean="0">
                <a:solidFill>
                  <a:schemeClr val="tx1"/>
                </a:solidFill>
                <a:latin typeface="+mn-lt"/>
                <a:ea typeface="+mn-ea"/>
                <a:cs typeface="+mn-cs"/>
                <a:hlinkClick r:id="rId5"/>
              </a:rPr>
              <a:t>2 Pet 1:4-8</a:t>
            </a:r>
            <a:r>
              <a:rPr lang="en-US" sz="1200" kern="1200" dirty="0" smtClean="0">
                <a:solidFill>
                  <a:schemeClr val="tx1"/>
                </a:solidFill>
                <a:latin typeface="+mn-lt"/>
                <a:ea typeface="+mn-ea"/>
                <a:cs typeface="+mn-cs"/>
              </a:rPr>
              <a:t>)</a:t>
            </a:r>
          </a:p>
          <a:p>
            <a:pPr lvl="1" indent="-228600">
              <a:buFont typeface="Arial" pitchFamily="34" charset="0"/>
              <a:buChar char="•"/>
            </a:pPr>
            <a:r>
              <a:rPr lang="en-US" sz="1200" kern="1200" dirty="0" smtClean="0">
                <a:solidFill>
                  <a:schemeClr val="tx1"/>
                </a:solidFill>
                <a:latin typeface="+mn-lt"/>
                <a:ea typeface="+mn-ea"/>
                <a:cs typeface="+mn-cs"/>
              </a:rPr>
              <a:t>Watchfulness and elevation (</a:t>
            </a:r>
            <a:r>
              <a:rPr lang="en-US" sz="1200" kern="1200" dirty="0" smtClean="0">
                <a:solidFill>
                  <a:schemeClr val="tx1"/>
                </a:solidFill>
                <a:latin typeface="+mn-lt"/>
                <a:ea typeface="+mn-ea"/>
                <a:cs typeface="+mn-cs"/>
                <a:hlinkClick r:id="rId6"/>
              </a:rPr>
              <a:t>2 Pet 3:17-18</a:t>
            </a:r>
            <a:r>
              <a:rPr lang="en-US" sz="1200" kern="1200" dirty="0" smtClean="0">
                <a:solidFill>
                  <a:schemeClr val="tx1"/>
                </a:solidFill>
                <a:latin typeface="+mn-lt"/>
                <a:ea typeface="+mn-ea"/>
                <a:cs typeface="+mn-cs"/>
              </a:rPr>
              <a:t>)</a:t>
            </a:r>
          </a:p>
          <a:p>
            <a:pPr lvl="1" indent="-228600">
              <a:buFont typeface="Arial" pitchFamily="34" charset="0"/>
              <a:buChar char="•"/>
            </a:pPr>
            <a:r>
              <a:rPr lang="en-US" sz="1200" kern="1200" dirty="0" smtClean="0">
                <a:solidFill>
                  <a:schemeClr val="tx1"/>
                </a:solidFill>
                <a:latin typeface="+mn-lt"/>
                <a:ea typeface="+mn-ea"/>
                <a:cs typeface="+mn-cs"/>
              </a:rPr>
              <a:t>Requires personal growth and group unity (</a:t>
            </a:r>
            <a:r>
              <a:rPr lang="en-US" sz="1200" kern="1200" dirty="0" smtClean="0">
                <a:solidFill>
                  <a:schemeClr val="tx1"/>
                </a:solidFill>
                <a:latin typeface="+mn-lt"/>
                <a:ea typeface="+mn-ea"/>
                <a:cs typeface="+mn-cs"/>
                <a:hlinkClick r:id="rId7"/>
              </a:rPr>
              <a:t>Phil 3:12-16</a:t>
            </a:r>
            <a:r>
              <a:rPr lang="en-US" sz="1200" kern="1200" dirty="0" smtClean="0">
                <a:solidFill>
                  <a:schemeClr val="tx1"/>
                </a:solidFill>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94F4383B-3E2E-487F-8F9F-1CC16088FD5C}"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3.</a:t>
            </a:r>
            <a:r>
              <a:rPr lang="en-US" sz="1200" kern="1200" dirty="0" smtClean="0">
                <a:solidFill>
                  <a:schemeClr val="tx1"/>
                </a:solidFill>
                <a:latin typeface="+mn-lt"/>
                <a:ea typeface="+mn-ea"/>
                <a:cs typeface="+mn-cs"/>
              </a:rPr>
              <a:t>  That it is </a:t>
            </a:r>
            <a:r>
              <a:rPr lang="en-US" sz="1200" u="sng" kern="1200" dirty="0" smtClean="0">
                <a:solidFill>
                  <a:schemeClr val="tx1"/>
                </a:solidFill>
                <a:latin typeface="+mn-lt"/>
                <a:ea typeface="+mn-ea"/>
                <a:cs typeface="+mn-cs"/>
              </a:rPr>
              <a:t>begun in regeneration;</a:t>
            </a:r>
            <a:endParaRPr lang="en-US" sz="12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hlinkClick r:id="rId3"/>
              </a:rPr>
              <a:t>John 3:6-7</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4"/>
              </a:rPr>
              <a:t>1 John 2:29-3:10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5"/>
              </a:rPr>
              <a:t>Rom 8:5</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6"/>
              </a:rPr>
              <a:t>Phil 1:9-11</a:t>
            </a:r>
            <a:endParaRPr lang="en-US"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4.</a:t>
            </a:r>
            <a:r>
              <a:rPr lang="en-US" sz="1200" kern="1200" dirty="0" smtClean="0">
                <a:solidFill>
                  <a:schemeClr val="tx1"/>
                </a:solidFill>
                <a:latin typeface="+mn-lt"/>
                <a:ea typeface="+mn-ea"/>
                <a:cs typeface="+mn-cs"/>
              </a:rPr>
              <a:t>  That it is  carried on </a:t>
            </a:r>
            <a:r>
              <a:rPr lang="en-US" sz="1200" u="sng" kern="1200" dirty="0" smtClean="0">
                <a:solidFill>
                  <a:schemeClr val="tx1"/>
                </a:solidFill>
                <a:latin typeface="+mn-lt"/>
                <a:ea typeface="+mn-ea"/>
                <a:cs typeface="+mn-cs"/>
              </a:rPr>
              <a:t>in the hearts</a:t>
            </a:r>
            <a:r>
              <a:rPr lang="en-US" sz="1200" kern="1200" dirty="0" smtClean="0">
                <a:solidFill>
                  <a:schemeClr val="tx1"/>
                </a:solidFill>
                <a:latin typeface="+mn-lt"/>
                <a:ea typeface="+mn-ea"/>
                <a:cs typeface="+mn-cs"/>
              </a:rPr>
              <a:t> of believers </a:t>
            </a:r>
          </a:p>
          <a:p>
            <a:r>
              <a:rPr lang="en-US" sz="1200" kern="1200" dirty="0" smtClean="0">
                <a:solidFill>
                  <a:schemeClr val="tx1"/>
                </a:solidFill>
                <a:latin typeface="+mn-lt"/>
                <a:ea typeface="+mn-ea"/>
                <a:cs typeface="+mn-cs"/>
              </a:rPr>
              <a:t>  </a:t>
            </a:r>
          </a:p>
          <a:p>
            <a:r>
              <a:rPr lang="en-US" sz="1200" b="1" u="sng" kern="1200" dirty="0" smtClean="0">
                <a:solidFill>
                  <a:schemeClr val="tx1"/>
                </a:solidFill>
                <a:latin typeface="+mn-lt"/>
                <a:ea typeface="+mn-ea"/>
                <a:cs typeface="+mn-cs"/>
              </a:rPr>
              <a:t>The heart is personal and internal</a:t>
            </a:r>
            <a:endParaRPr lang="en-US" sz="1200" kern="1200" dirty="0" smtClean="0">
              <a:solidFill>
                <a:schemeClr val="tx1"/>
              </a:solidFill>
              <a:latin typeface="+mn-lt"/>
              <a:ea typeface="+mn-ea"/>
              <a:cs typeface="+mn-cs"/>
            </a:endParaRPr>
          </a:p>
          <a:p>
            <a:pPr marL="685800" lvl="1" indent="-228600">
              <a:buFont typeface="+mj-lt"/>
              <a:buAutoNum type="alphaUcPeriod"/>
            </a:pPr>
            <a:r>
              <a:rPr lang="en-US" sz="1200" kern="1200" dirty="0" smtClean="0">
                <a:solidFill>
                  <a:schemeClr val="tx1"/>
                </a:solidFill>
                <a:latin typeface="+mn-lt"/>
                <a:ea typeface="+mn-ea"/>
                <a:cs typeface="+mn-cs"/>
              </a:rPr>
              <a:t>By the presence and power of the  Holy Spirit, the Sealer and Comforter - </a:t>
            </a:r>
            <a:r>
              <a:rPr lang="en-US" sz="1200" u="sng" kern="1200" dirty="0" smtClean="0">
                <a:solidFill>
                  <a:schemeClr val="tx1"/>
                </a:solidFill>
                <a:latin typeface="+mn-lt"/>
                <a:ea typeface="+mn-ea"/>
                <a:cs typeface="+mn-cs"/>
                <a:hlinkClick r:id="rId7"/>
              </a:rPr>
              <a:t>Eph 4:30</a:t>
            </a:r>
            <a:endParaRPr lang="en-US" sz="1200" kern="1200" dirty="0" smtClean="0">
              <a:solidFill>
                <a:schemeClr val="tx1"/>
              </a:solidFill>
              <a:latin typeface="+mn-lt"/>
              <a:ea typeface="+mn-ea"/>
              <a:cs typeface="+mn-cs"/>
            </a:endParaRPr>
          </a:p>
          <a:p>
            <a:pPr marL="685800" lvl="1" indent="-228600">
              <a:buFont typeface="+mj-lt"/>
              <a:buAutoNum type="alphaUcPeriod"/>
            </a:pPr>
            <a:r>
              <a:rPr lang="en-US" sz="1200" kern="1200" dirty="0" smtClean="0">
                <a:solidFill>
                  <a:schemeClr val="tx1"/>
                </a:solidFill>
                <a:latin typeface="+mn-lt"/>
                <a:ea typeface="+mn-ea"/>
                <a:cs typeface="+mn-cs"/>
              </a:rPr>
              <a:t>In the </a:t>
            </a:r>
            <a:r>
              <a:rPr lang="en-US" sz="1200" u="sng" kern="1200" dirty="0" smtClean="0">
                <a:solidFill>
                  <a:schemeClr val="tx1"/>
                </a:solidFill>
                <a:latin typeface="+mn-lt"/>
                <a:ea typeface="+mn-ea"/>
                <a:cs typeface="+mn-cs"/>
              </a:rPr>
              <a:t>continual</a:t>
            </a:r>
            <a:r>
              <a:rPr lang="en-US" sz="1200" kern="1200" dirty="0" smtClean="0">
                <a:solidFill>
                  <a:schemeClr val="tx1"/>
                </a:solidFill>
                <a:latin typeface="+mn-lt"/>
                <a:ea typeface="+mn-ea"/>
                <a:cs typeface="+mn-cs"/>
              </a:rPr>
              <a:t> use of the  appointed means: </a:t>
            </a:r>
          </a:p>
          <a:p>
            <a:pPr lvl="2" indent="-228600">
              <a:buFont typeface="Arial" pitchFamily="34" charset="0"/>
              <a:buChar char="•"/>
            </a:pPr>
            <a:r>
              <a:rPr lang="en-US" sz="1200" kern="1200" dirty="0" smtClean="0">
                <a:solidFill>
                  <a:schemeClr val="tx1"/>
                </a:solidFill>
                <a:latin typeface="+mn-lt"/>
                <a:ea typeface="+mn-ea"/>
                <a:cs typeface="+mn-cs"/>
              </a:rPr>
              <a:t>The Word of God - </a:t>
            </a:r>
            <a:r>
              <a:rPr lang="en-US" sz="1200" u="sng" kern="1200" dirty="0" smtClean="0">
                <a:solidFill>
                  <a:schemeClr val="tx1"/>
                </a:solidFill>
                <a:latin typeface="+mn-lt"/>
                <a:ea typeface="+mn-ea"/>
                <a:cs typeface="+mn-cs"/>
                <a:hlinkClick r:id="rId8"/>
              </a:rPr>
              <a:t>1 Pet 2:1-2</a:t>
            </a:r>
            <a:r>
              <a:rPr lang="en-US" sz="1200" kern="1200" dirty="0" smtClean="0">
                <a:solidFill>
                  <a:schemeClr val="tx1"/>
                </a:solidFill>
                <a:latin typeface="+mn-lt"/>
                <a:ea typeface="+mn-ea"/>
                <a:cs typeface="+mn-cs"/>
              </a:rPr>
              <a:t> </a:t>
            </a:r>
          </a:p>
          <a:p>
            <a:pPr lvl="2" indent="-228600">
              <a:buFont typeface="Arial" pitchFamily="34" charset="0"/>
              <a:buChar char="•"/>
            </a:pPr>
            <a:r>
              <a:rPr lang="en-US" sz="1200" kern="1200" dirty="0" err="1" smtClean="0">
                <a:solidFill>
                  <a:schemeClr val="tx1"/>
                </a:solidFill>
                <a:latin typeface="+mn-lt"/>
                <a:ea typeface="+mn-ea"/>
                <a:cs typeface="+mn-cs"/>
              </a:rPr>
              <a:t>Self‑examination</a:t>
            </a:r>
            <a:r>
              <a:rPr lang="en-US" sz="1200" kern="1200" dirty="0" smtClean="0">
                <a:solidFill>
                  <a:schemeClr val="tx1"/>
                </a:solidFill>
                <a:latin typeface="+mn-lt"/>
                <a:ea typeface="+mn-ea"/>
                <a:cs typeface="+mn-cs"/>
              </a:rPr>
              <a:t> - </a:t>
            </a:r>
            <a:r>
              <a:rPr lang="en-US" sz="1200" u="sng" kern="1200" dirty="0" smtClean="0">
                <a:solidFill>
                  <a:schemeClr val="tx1"/>
                </a:solidFill>
                <a:latin typeface="+mn-lt"/>
                <a:ea typeface="+mn-ea"/>
                <a:cs typeface="+mn-cs"/>
                <a:hlinkClick r:id="rId9"/>
              </a:rPr>
              <a:t>Phil 2:12-13</a:t>
            </a:r>
            <a:r>
              <a:rPr lang="en-US" sz="1200" kern="1200" dirty="0" smtClean="0">
                <a:solidFill>
                  <a:schemeClr val="tx1"/>
                </a:solidFill>
                <a:latin typeface="+mn-lt"/>
                <a:ea typeface="+mn-ea"/>
                <a:cs typeface="+mn-cs"/>
              </a:rPr>
              <a:t>, </a:t>
            </a:r>
            <a:r>
              <a:rPr lang="en-US" sz="1200" u="sng" kern="1200" dirty="0" smtClean="0">
                <a:solidFill>
                  <a:schemeClr val="tx1"/>
                </a:solidFill>
                <a:latin typeface="+mn-lt"/>
                <a:ea typeface="+mn-ea"/>
                <a:cs typeface="+mn-cs"/>
                <a:hlinkClick r:id="rId10"/>
              </a:rPr>
              <a:t>2 </a:t>
            </a:r>
            <a:r>
              <a:rPr lang="en-US" sz="1200" u="sng" kern="1200" dirty="0" err="1" smtClean="0">
                <a:solidFill>
                  <a:schemeClr val="tx1"/>
                </a:solidFill>
                <a:latin typeface="+mn-lt"/>
                <a:ea typeface="+mn-ea"/>
                <a:cs typeface="+mn-cs"/>
                <a:hlinkClick r:id="rId10"/>
              </a:rPr>
              <a:t>Cor</a:t>
            </a:r>
            <a:r>
              <a:rPr lang="en-US" sz="1200" u="sng" kern="1200" dirty="0" smtClean="0">
                <a:solidFill>
                  <a:schemeClr val="tx1"/>
                </a:solidFill>
                <a:latin typeface="+mn-lt"/>
                <a:ea typeface="+mn-ea"/>
                <a:cs typeface="+mn-cs"/>
                <a:hlinkClick r:id="rId10"/>
              </a:rPr>
              <a:t> 13:5</a:t>
            </a:r>
            <a:r>
              <a:rPr lang="en-US" sz="1200" kern="1200" dirty="0" smtClean="0">
                <a:solidFill>
                  <a:schemeClr val="tx1"/>
                </a:solidFill>
                <a:latin typeface="+mn-lt"/>
                <a:ea typeface="+mn-ea"/>
                <a:cs typeface="+mn-cs"/>
              </a:rPr>
              <a:t> </a:t>
            </a:r>
          </a:p>
          <a:p>
            <a:pPr lvl="2" indent="-228600">
              <a:buFont typeface="Arial" pitchFamily="34" charset="0"/>
              <a:buChar char="•"/>
            </a:pPr>
            <a:r>
              <a:rPr lang="en-US" sz="1200" kern="1200" dirty="0" err="1" smtClean="0">
                <a:solidFill>
                  <a:schemeClr val="tx1"/>
                </a:solidFill>
                <a:latin typeface="+mn-lt"/>
                <a:ea typeface="+mn-ea"/>
                <a:cs typeface="+mn-cs"/>
              </a:rPr>
              <a:t>Self‑denial</a:t>
            </a:r>
            <a:r>
              <a:rPr lang="en-US" sz="1200" kern="1200" dirty="0" smtClean="0">
                <a:solidFill>
                  <a:schemeClr val="tx1"/>
                </a:solidFill>
                <a:latin typeface="+mn-lt"/>
                <a:ea typeface="+mn-ea"/>
                <a:cs typeface="+mn-cs"/>
              </a:rPr>
              <a:t> - </a:t>
            </a:r>
            <a:r>
              <a:rPr lang="en-US" sz="1200" u="sng" kern="1200" dirty="0" smtClean="0">
                <a:solidFill>
                  <a:schemeClr val="tx1"/>
                </a:solidFill>
                <a:latin typeface="+mn-lt"/>
                <a:ea typeface="+mn-ea"/>
                <a:cs typeface="+mn-cs"/>
                <a:hlinkClick r:id="rId11"/>
              </a:rPr>
              <a:t>Luke 9:23</a:t>
            </a:r>
            <a:endParaRPr lang="en-US" sz="1200" kern="1200" dirty="0" smtClean="0">
              <a:solidFill>
                <a:schemeClr val="tx1"/>
              </a:solidFill>
              <a:latin typeface="+mn-lt"/>
              <a:ea typeface="+mn-ea"/>
              <a:cs typeface="+mn-cs"/>
            </a:endParaRPr>
          </a:p>
          <a:p>
            <a:pPr lvl="2" indent="-228600">
              <a:buFont typeface="Arial" pitchFamily="34" charset="0"/>
              <a:buChar char="•"/>
            </a:pPr>
            <a:r>
              <a:rPr lang="en-US" sz="1200" kern="1200" dirty="0" smtClean="0">
                <a:solidFill>
                  <a:schemeClr val="tx1"/>
                </a:solidFill>
                <a:latin typeface="+mn-lt"/>
                <a:ea typeface="+mn-ea"/>
                <a:cs typeface="+mn-cs"/>
              </a:rPr>
              <a:t>Watchfulness - </a:t>
            </a:r>
            <a:r>
              <a:rPr lang="en-US" sz="1200" u="sng" kern="1200" dirty="0" smtClean="0">
                <a:solidFill>
                  <a:schemeClr val="tx1"/>
                </a:solidFill>
                <a:latin typeface="+mn-lt"/>
                <a:ea typeface="+mn-ea"/>
                <a:cs typeface="+mn-cs"/>
                <a:hlinkClick r:id="rId12"/>
              </a:rPr>
              <a:t>Matt 26:41</a:t>
            </a:r>
            <a:r>
              <a:rPr lang="en-US" sz="1200" kern="1200" dirty="0" smtClean="0">
                <a:solidFill>
                  <a:schemeClr val="tx1"/>
                </a:solidFill>
                <a:latin typeface="+mn-lt"/>
                <a:ea typeface="+mn-ea"/>
                <a:cs typeface="+mn-cs"/>
              </a:rPr>
              <a:t>  </a:t>
            </a:r>
          </a:p>
          <a:p>
            <a:pPr lvl="2" indent="-228600">
              <a:buFont typeface="Arial" pitchFamily="34" charset="0"/>
              <a:buChar char="•"/>
            </a:pPr>
            <a:r>
              <a:rPr lang="en-US" sz="1200" kern="1200" dirty="0" smtClean="0">
                <a:solidFill>
                  <a:schemeClr val="tx1"/>
                </a:solidFill>
                <a:latin typeface="+mn-lt"/>
                <a:ea typeface="+mn-ea"/>
                <a:cs typeface="+mn-cs"/>
              </a:rPr>
              <a:t> </a:t>
            </a:r>
            <a:r>
              <a:rPr lang="en-US" sz="1200" u="sng" kern="1200" dirty="0" smtClean="0">
                <a:solidFill>
                  <a:schemeClr val="tx1"/>
                </a:solidFill>
                <a:latin typeface="+mn-lt"/>
                <a:ea typeface="+mn-ea"/>
                <a:cs typeface="+mn-cs"/>
                <a:hlinkClick r:id="rId13" action="ppaction://hlinkfile"/>
              </a:rPr>
              <a:t>Prayer</a:t>
            </a:r>
            <a:r>
              <a:rPr lang="en-US" sz="1200" kern="1200" dirty="0" smtClean="0">
                <a:solidFill>
                  <a:schemeClr val="tx1"/>
                </a:solidFill>
                <a:latin typeface="+mn-lt"/>
                <a:ea typeface="+mn-ea"/>
                <a:cs typeface="+mn-cs"/>
              </a:rPr>
              <a:t> - </a:t>
            </a:r>
            <a:r>
              <a:rPr lang="en-US" sz="1200" u="sng" kern="1200" dirty="0" smtClean="0">
                <a:solidFill>
                  <a:schemeClr val="tx1"/>
                </a:solidFill>
                <a:latin typeface="+mn-lt"/>
                <a:ea typeface="+mn-ea"/>
                <a:cs typeface="+mn-cs"/>
                <a:hlinkClick r:id="rId14"/>
              </a:rPr>
              <a:t>Eph 6:18</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4F4383B-3E2E-487F-8F9F-1CC16088FD5C}"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Our hearts should have the same characteristic.  Just as that flower could not control its habitat, so we cannot help it that we have to live in a world filled with evil.  But God's grace can keep us so clean and unspotted that though we touch every side, it will not cling to us.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If we want the Lord's full blessing and approval, we must heed the admonition, </a:t>
            </a:r>
          </a:p>
          <a:p>
            <a:r>
              <a:rPr lang="en-US" sz="1200" kern="1200" dirty="0" smtClean="0">
                <a:solidFill>
                  <a:schemeClr val="tx1"/>
                </a:solidFill>
                <a:latin typeface="+mn-lt"/>
                <a:ea typeface="+mn-ea"/>
                <a:cs typeface="+mn-cs"/>
              </a:rPr>
              <a:t>          " . . . keep thyself pure" (</a:t>
            </a:r>
            <a:r>
              <a:rPr lang="en-US" sz="1200" kern="1200" dirty="0" smtClean="0">
                <a:solidFill>
                  <a:schemeClr val="tx1"/>
                </a:solidFill>
                <a:latin typeface="+mn-lt"/>
                <a:ea typeface="+mn-ea"/>
                <a:cs typeface="+mn-cs"/>
                <a:hlinkClick r:id="rId3"/>
              </a:rPr>
              <a:t>1 Tim 5:22</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By the cleansing power of His Word and the sanctifying influence of His Holy Spirit, it is possible for the Christian to remain "clean in a dirty place.	</a:t>
            </a:r>
          </a:p>
          <a:p>
            <a:r>
              <a:rPr lang="en-US" sz="1200" kern="1200" dirty="0" smtClean="0">
                <a:solidFill>
                  <a:schemeClr val="tx1"/>
                </a:solidFill>
                <a:latin typeface="+mn-lt"/>
                <a:ea typeface="+mn-ea"/>
                <a:cs typeface="+mn-cs"/>
              </a:rPr>
              <a:t>          " See:  </a:t>
            </a:r>
            <a:r>
              <a:rPr lang="en-US" sz="1200" kern="1200" dirty="0" smtClean="0">
                <a:solidFill>
                  <a:schemeClr val="tx1"/>
                </a:solidFill>
                <a:latin typeface="+mn-lt"/>
                <a:ea typeface="+mn-ea"/>
                <a:cs typeface="+mn-cs"/>
                <a:hlinkClick r:id="rId4"/>
              </a:rPr>
              <a:t>2 </a:t>
            </a:r>
            <a:r>
              <a:rPr lang="en-US" sz="1200" kern="1200" dirty="0" err="1" smtClean="0">
                <a:solidFill>
                  <a:schemeClr val="tx1"/>
                </a:solidFill>
                <a:latin typeface="+mn-lt"/>
                <a:ea typeface="+mn-ea"/>
                <a:cs typeface="+mn-cs"/>
                <a:hlinkClick r:id="rId4"/>
              </a:rPr>
              <a:t>Cor</a:t>
            </a:r>
            <a:r>
              <a:rPr lang="en-US" sz="1200" kern="1200" dirty="0" smtClean="0">
                <a:solidFill>
                  <a:schemeClr val="tx1"/>
                </a:solidFill>
                <a:latin typeface="+mn-lt"/>
                <a:ea typeface="+mn-ea"/>
                <a:cs typeface="+mn-cs"/>
                <a:hlinkClick r:id="rId4"/>
              </a:rPr>
              <a:t> 7:1</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5"/>
              </a:rPr>
              <a:t>1 </a:t>
            </a:r>
            <a:r>
              <a:rPr lang="en-US" sz="1200" kern="1200" dirty="0" err="1" smtClean="0">
                <a:solidFill>
                  <a:schemeClr val="tx1"/>
                </a:solidFill>
                <a:latin typeface="+mn-lt"/>
                <a:ea typeface="+mn-ea"/>
                <a:cs typeface="+mn-cs"/>
                <a:hlinkClick r:id="rId5"/>
              </a:rPr>
              <a:t>Thess</a:t>
            </a:r>
            <a:r>
              <a:rPr lang="en-US" sz="1200" kern="1200" dirty="0" smtClean="0">
                <a:solidFill>
                  <a:schemeClr val="tx1"/>
                </a:solidFill>
                <a:latin typeface="+mn-lt"/>
                <a:ea typeface="+mn-ea"/>
                <a:cs typeface="+mn-cs"/>
                <a:hlinkClick r:id="rId5"/>
              </a:rPr>
              <a:t> 5:23</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6"/>
              </a:rPr>
              <a:t>2 Pet 1:4</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7"/>
              </a:rPr>
              <a:t>James 1:27</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94F4383B-3E2E-487F-8F9F-1CC16088FD5C}"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F4383B-3E2E-487F-8F9F-1CC16088FD5C}"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F4383B-3E2E-487F-8F9F-1CC16088FD5C}"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F4383B-3E2E-487F-8F9F-1CC16088FD5C}"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en-US">
              <a:cs typeface="Arial" charset="0"/>
            </a:endParaRPr>
          </a:p>
        </p:txBody>
      </p:sp>
      <p:sp>
        <p:nvSpPr>
          <p:cNvPr id="51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D8354174-11CE-4685-B5E2-591FF183ADF8}"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137D820-0A93-43A6-8085-263E3644082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EAE75C3-8717-453E-8C17-B31F4377355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51E5DF-2B05-4345-9F7A-6BEE9FA0939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0730C8-359A-452D-B80E-6F441351BA6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F539F54-D7C1-4416-9473-C901E246E5B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3BBE946-2ABD-4BA0-80AD-888D0800A32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594CB18-351C-4EEB-880C-CF67F89ACC7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DC507E6-9F4C-4337-A694-1DB744D4C2F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4FC2842-8911-4990-AED8-C6C35C9D1C2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5CF89BB-E52E-4899-99C4-1C294A6FEE9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cs typeface="Arial" charset="0"/>
              </a:defRPr>
            </a:lvl1pPr>
          </a:lstStyle>
          <a:p>
            <a:pPr>
              <a:defRPr/>
            </a:pPr>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cs typeface="Arial" charset="0"/>
              </a:defRPr>
            </a:lvl1pPr>
          </a:lstStyle>
          <a:p>
            <a:pPr>
              <a:defRPr/>
            </a:pPr>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cs typeface="Arial" charset="0"/>
              </a:defRPr>
            </a:lvl1pPr>
          </a:lstStyle>
          <a:p>
            <a:pPr>
              <a:defRPr/>
            </a:pPr>
            <a:fld id="{8889BA3B-6F6B-48F3-B31A-3F57EC57B265}"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Lonoke/Oversight/Education/Bible%20Study/Articles%20of%20Faith/Sanctification.docx"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about:blanksteplinkto4%2054%202: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hyperlink" Target="about:blanksteplinkto4%2041%2011:24" TargetMode="External"/><Relationship Id="rId4" Type="http://schemas.openxmlformats.org/officeDocument/2006/relationships/hyperlink" Target="about:blanksteplinkto4%2019%2037:4"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Lonoke/Oversight/Education/Bible%20Study/Prayer%20and%20Fasting/Prayer%20Directives.doc"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slide" Target="slide4.xml"/></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about:blanksteplinkto4%2042%206:28" TargetMode="External"/><Relationship Id="rId3" Type="http://schemas.openxmlformats.org/officeDocument/2006/relationships/hyperlink" Target="about:blanksteplinkto4%2040%209:38" TargetMode="External"/><Relationship Id="rId7" Type="http://schemas.openxmlformats.org/officeDocument/2006/relationships/hyperlink" Target="about:blanksteplinkto4%2051%204:3"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about:blanksteplinkto4%2023%2062:7" TargetMode="External"/><Relationship Id="rId5" Type="http://schemas.openxmlformats.org/officeDocument/2006/relationships/hyperlink" Target="about:blanksteplinkto4%2054%202:1-54%202:3" TargetMode="External"/><Relationship Id="rId10" Type="http://schemas.openxmlformats.org/officeDocument/2006/relationships/slide" Target="slide4.xml"/><Relationship Id="rId4" Type="http://schemas.openxmlformats.org/officeDocument/2006/relationships/hyperlink" Target="about:blanksteplinkto4%2042%2010:2" TargetMode="External"/><Relationship Id="rId9" Type="http://schemas.openxmlformats.org/officeDocument/2006/relationships/hyperlink" Target="about:blanksteplinkto4%2042%2022:40"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about:blanksteplinkto4%2019%20122:6" TargetMode="External"/><Relationship Id="rId3" Type="http://schemas.openxmlformats.org/officeDocument/2006/relationships/hyperlink" Target="about:blanksteplinkto4%2047%2013:7" TargetMode="External"/><Relationship Id="rId7" Type="http://schemas.openxmlformats.org/officeDocument/2006/relationships/hyperlink" Target="about:blanksteplinkto4%2046%2014:13"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about:blanksteplinkto4%2042%2011:13" TargetMode="External"/><Relationship Id="rId5" Type="http://schemas.openxmlformats.org/officeDocument/2006/relationships/hyperlink" Target="about:blanksteplinkto4%2052%205:23" TargetMode="External"/><Relationship Id="rId4" Type="http://schemas.openxmlformats.org/officeDocument/2006/relationships/hyperlink" Target="about:blanksteplinkto4%2050%201:9" TargetMode="External"/><Relationship Id="rId9"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Rectangle 2"/>
          <p:cNvSpPr>
            <a:spLocks noGrp="1" noChangeArrowheads="1"/>
          </p:cNvSpPr>
          <p:nvPr>
            <p:ph type="ctrTitle"/>
          </p:nvPr>
        </p:nvSpPr>
        <p:spPr>
          <a:xfrm>
            <a:off x="990600" y="304800"/>
            <a:ext cx="7467600" cy="1066800"/>
          </a:xfrm>
        </p:spPr>
        <p:txBody>
          <a:bodyPr/>
          <a:lstStyle/>
          <a:p>
            <a:pPr eaLnBrk="1" hangingPunct="1">
              <a:defRPr/>
            </a:pPr>
            <a:r>
              <a:rPr lang="en-US" sz="6000" b="1" dirty="0" smtClean="0"/>
              <a:t>Baptist Doctrine</a:t>
            </a:r>
            <a:endParaRPr lang="en-US" sz="6000" b="1" dirty="0"/>
          </a:p>
        </p:txBody>
      </p:sp>
      <p:sp>
        <p:nvSpPr>
          <p:cNvPr id="9" name="Rectangle 3"/>
          <p:cNvSpPr>
            <a:spLocks noGrp="1" noChangeArrowheads="1"/>
          </p:cNvSpPr>
          <p:nvPr>
            <p:ph type="subTitle" idx="1"/>
          </p:nvPr>
        </p:nvSpPr>
        <p:spPr>
          <a:xfrm>
            <a:off x="914400" y="1981200"/>
            <a:ext cx="7696200" cy="4343400"/>
          </a:xfrm>
        </p:spPr>
        <p:txBody>
          <a:bodyPr/>
          <a:lstStyle/>
          <a:p>
            <a:pPr eaLnBrk="1" hangingPunct="1">
              <a:lnSpc>
                <a:spcPct val="80000"/>
              </a:lnSpc>
              <a:defRPr/>
            </a:pPr>
            <a:endParaRPr lang="en-US" sz="2800" b="1" dirty="0"/>
          </a:p>
          <a:p>
            <a:pPr eaLnBrk="1" hangingPunct="1">
              <a:lnSpc>
                <a:spcPct val="80000"/>
              </a:lnSpc>
              <a:defRPr/>
            </a:pPr>
            <a:r>
              <a:rPr lang="en-US" sz="4000" b="1" dirty="0" smtClean="0"/>
              <a:t>- </a:t>
            </a:r>
            <a:r>
              <a:rPr lang="en-US" sz="4000" b="1" dirty="0" smtClean="0">
                <a:hlinkClick r:id="rId2" action="ppaction://hlinkfile"/>
              </a:rPr>
              <a:t>Sanctification</a:t>
            </a:r>
            <a:r>
              <a:rPr lang="en-US" sz="4000" b="1" dirty="0" smtClean="0"/>
              <a:t> -</a:t>
            </a:r>
            <a:endParaRPr lang="en-US" sz="4000" b="1" dirty="0"/>
          </a:p>
          <a:p>
            <a:pPr eaLnBrk="1" hangingPunct="1">
              <a:lnSpc>
                <a:spcPct val="80000"/>
              </a:lnSpc>
              <a:defRPr/>
            </a:pPr>
            <a:endParaRPr lang="en-US" sz="2800" b="1" dirty="0"/>
          </a:p>
          <a:p>
            <a:pPr eaLnBrk="1" hangingPunct="1">
              <a:lnSpc>
                <a:spcPct val="80000"/>
              </a:lnSpc>
              <a:defRPr/>
            </a:pPr>
            <a:endParaRPr lang="en-US" sz="2800" b="1" dirty="0"/>
          </a:p>
          <a:p>
            <a:pPr eaLnBrk="1" hangingPunct="1">
              <a:lnSpc>
                <a:spcPct val="80000"/>
              </a:lnSpc>
              <a:defRPr/>
            </a:pPr>
            <a:r>
              <a:rPr lang="en-US" sz="2800" b="1" dirty="0"/>
              <a:t>Lonoke </a:t>
            </a:r>
            <a:r>
              <a:rPr lang="en-US" sz="2800" b="1" dirty="0" smtClean="0"/>
              <a:t>Missionary Baptist Church</a:t>
            </a:r>
          </a:p>
          <a:p>
            <a:pPr eaLnBrk="1" hangingPunct="1">
              <a:lnSpc>
                <a:spcPct val="80000"/>
              </a:lnSpc>
              <a:defRPr/>
            </a:pPr>
            <a:r>
              <a:rPr lang="en-US" sz="2000" b="1" dirty="0" smtClean="0"/>
              <a:t>702 South Hazel Street</a:t>
            </a:r>
            <a:endParaRPr lang="en-US" sz="2000" b="1" dirty="0"/>
          </a:p>
          <a:p>
            <a:pPr eaLnBrk="1" hangingPunct="1">
              <a:lnSpc>
                <a:spcPct val="80000"/>
              </a:lnSpc>
              <a:defRPr/>
            </a:pPr>
            <a:r>
              <a:rPr lang="en-US" sz="2000" b="1" dirty="0" smtClean="0"/>
              <a:t>Hope, Arkansas  71801</a:t>
            </a:r>
          </a:p>
          <a:p>
            <a:pPr eaLnBrk="1" hangingPunct="1">
              <a:lnSpc>
                <a:spcPct val="80000"/>
              </a:lnSpc>
              <a:defRPr/>
            </a:pPr>
            <a:endParaRPr lang="en-US" sz="2800" b="1" dirty="0" smtClean="0"/>
          </a:p>
          <a:p>
            <a:pPr eaLnBrk="1" hangingPunct="1">
              <a:lnSpc>
                <a:spcPct val="80000"/>
              </a:lnSpc>
              <a:defRPr/>
            </a:pPr>
            <a:endParaRPr lang="en-US" sz="2800" b="1" dirty="0" smtClean="0"/>
          </a:p>
          <a:p>
            <a:pPr eaLnBrk="1" hangingPunct="1">
              <a:lnSpc>
                <a:spcPct val="80000"/>
              </a:lnSpc>
              <a:defRPr/>
            </a:pPr>
            <a:r>
              <a:rPr lang="en-US" sz="2800" b="1" dirty="0" smtClean="0"/>
              <a:t>Rev. Alvin Hunter, Presenter</a:t>
            </a:r>
            <a:endParaRPr lang="en-US" sz="2800" b="1" dirty="0"/>
          </a:p>
          <a:p>
            <a:pPr eaLnBrk="1" hangingPunct="1">
              <a:lnSpc>
                <a:spcPct val="80000"/>
              </a:lnSpc>
              <a:defRPr/>
            </a:pPr>
            <a:endParaRPr lang="en-US" sz="2800"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768" decel="100000"/>
                                        <p:tgtEl>
                                          <p:spTgt spid="8"/>
                                        </p:tgtEl>
                                      </p:cBhvr>
                                    </p:animEffect>
                                    <p:animScale>
                                      <p:cBhvr>
                                        <p:cTn id="8" dur="768" decel="100000"/>
                                        <p:tgtEl>
                                          <p:spTgt spid="8"/>
                                        </p:tgtEl>
                                      </p:cBhvr>
                                      <p:from x="10000" y="10000"/>
                                      <p:to x="200000" y="450000"/>
                                    </p:animScale>
                                    <p:animScale>
                                      <p:cBhvr>
                                        <p:cTn id="9" dur="1230" accel="100000" fill="hold">
                                          <p:stCondLst>
                                            <p:cond delay="768"/>
                                          </p:stCondLst>
                                        </p:cTn>
                                        <p:tgtEl>
                                          <p:spTgt spid="8"/>
                                        </p:tgtEl>
                                      </p:cBhvr>
                                      <p:from x="200000" y="450000"/>
                                      <p:to x="100000" y="100000"/>
                                    </p:animScale>
                                    <p:set>
                                      <p:cBhvr>
                                        <p:cTn id="10" dur="768" fill="hold"/>
                                        <p:tgtEl>
                                          <p:spTgt spid="8"/>
                                        </p:tgtEl>
                                        <p:attrNameLst>
                                          <p:attrName>ppt_x</p:attrName>
                                        </p:attrNameLst>
                                      </p:cBhvr>
                                      <p:to>
                                        <p:strVal val="(0.5)"/>
                                      </p:to>
                                    </p:set>
                                    <p:anim from="(0.5)" to="(#ppt_x)" calcmode="lin" valueType="num">
                                      <p:cBhvr>
                                        <p:cTn id="11" dur="1230" accel="100000" fill="hold">
                                          <p:stCondLst>
                                            <p:cond delay="768"/>
                                          </p:stCondLst>
                                        </p:cTn>
                                        <p:tgtEl>
                                          <p:spTgt spid="8"/>
                                        </p:tgtEl>
                                        <p:attrNameLst>
                                          <p:attrName>ppt_x</p:attrName>
                                        </p:attrNameLst>
                                      </p:cBhvr>
                                    </p:anim>
                                    <p:set>
                                      <p:cBhvr>
                                        <p:cTn id="12" dur="768" fill="hold"/>
                                        <p:tgtEl>
                                          <p:spTgt spid="8"/>
                                        </p:tgtEl>
                                        <p:attrNameLst>
                                          <p:attrName>ppt_y</p:attrName>
                                        </p:attrNameLst>
                                      </p:cBhvr>
                                      <p:to>
                                        <p:strVal val="(#ppt_y+0.4)"/>
                                      </p:to>
                                    </p:set>
                                    <p:anim from="(#ppt_y+0.4)" to="(#ppt_y)" calcmode="lin" valueType="num">
                                      <p:cBhvr>
                                        <p:cTn id="13" dur="1230" accel="100000" fill="hold">
                                          <p:stCondLst>
                                            <p:cond delay="768"/>
                                          </p:stCondLst>
                                        </p:cTn>
                                        <p:tgtEl>
                                          <p:spTgt spid="8"/>
                                        </p:tgtEl>
                                        <p:attrNameLst>
                                          <p:attrName>ppt_y</p:attrName>
                                        </p:attrNameLst>
                                      </p:cBhvr>
                                    </p:anim>
                                  </p:childTnLst>
                                </p:cTn>
                              </p:par>
                            </p:childTnLst>
                          </p:cTn>
                        </p:par>
                        <p:par>
                          <p:cTn id="14" fill="hold">
                            <p:stCondLst>
                              <p:cond delay="1998"/>
                            </p:stCondLst>
                            <p:childTnLst>
                              <p:par>
                                <p:cTn id="15" presetID="53" presetClass="entr" presetSubtype="0" fill="hold" grpId="0" nodeType="after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 calcmode="lin" valueType="num">
                                      <p:cBhvr>
                                        <p:cTn id="17"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9">
                                            <p:txEl>
                                              <p:pRg st="1" end="1"/>
                                            </p:txEl>
                                          </p:spTgt>
                                        </p:tgtEl>
                                      </p:cBhvr>
                                    </p:animEffect>
                                  </p:childTnLst>
                                </p:cTn>
                              </p:par>
                            </p:childTnLst>
                          </p:cTn>
                        </p:par>
                        <p:par>
                          <p:cTn id="20" fill="hold">
                            <p:stCondLst>
                              <p:cond delay="2498"/>
                            </p:stCondLst>
                            <p:childTnLst>
                              <p:par>
                                <p:cTn id="21" presetID="53" presetClass="entr" presetSubtype="0" fill="hold" grpId="0" nodeType="after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 calcmode="lin" valueType="num">
                                      <p:cBhvr>
                                        <p:cTn id="23" dur="500" fill="hold"/>
                                        <p:tgtEl>
                                          <p:spTgt spid="9">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9">
                                            <p:txEl>
                                              <p:pRg st="4" end="4"/>
                                            </p:txEl>
                                          </p:spTgt>
                                        </p:tgtEl>
                                        <p:attrNameLst>
                                          <p:attrName>ppt_h</p:attrName>
                                        </p:attrNameLst>
                                      </p:cBhvr>
                                      <p:tavLst>
                                        <p:tav tm="0">
                                          <p:val>
                                            <p:fltVal val="0"/>
                                          </p:val>
                                        </p:tav>
                                        <p:tav tm="100000">
                                          <p:val>
                                            <p:strVal val="#ppt_h"/>
                                          </p:val>
                                        </p:tav>
                                      </p:tavLst>
                                    </p:anim>
                                    <p:animEffect transition="in" filter="fade">
                                      <p:cBhvr>
                                        <p:cTn id="25" dur="500"/>
                                        <p:tgtEl>
                                          <p:spTgt spid="9">
                                            <p:txEl>
                                              <p:pRg st="4" end="4"/>
                                            </p:txEl>
                                          </p:spTgt>
                                        </p:tgtEl>
                                      </p:cBhvr>
                                    </p:animEffect>
                                  </p:childTnLst>
                                </p:cTn>
                              </p:par>
                            </p:childTnLst>
                          </p:cTn>
                        </p:par>
                        <p:par>
                          <p:cTn id="26" fill="hold">
                            <p:stCondLst>
                              <p:cond delay="2998"/>
                            </p:stCondLst>
                            <p:childTnLst>
                              <p:par>
                                <p:cTn id="27" presetID="53" presetClass="entr" presetSubtype="0" fill="hold" grpId="0" nodeType="afterEffect">
                                  <p:stCondLst>
                                    <p:cond delay="0"/>
                                  </p:stCondLst>
                                  <p:childTnLst>
                                    <p:set>
                                      <p:cBhvr>
                                        <p:cTn id="28" dur="1" fill="hold">
                                          <p:stCondLst>
                                            <p:cond delay="0"/>
                                          </p:stCondLst>
                                        </p:cTn>
                                        <p:tgtEl>
                                          <p:spTgt spid="9">
                                            <p:txEl>
                                              <p:pRg st="5" end="5"/>
                                            </p:txEl>
                                          </p:spTgt>
                                        </p:tgtEl>
                                        <p:attrNameLst>
                                          <p:attrName>style.visibility</p:attrName>
                                        </p:attrNameLst>
                                      </p:cBhvr>
                                      <p:to>
                                        <p:strVal val="visible"/>
                                      </p:to>
                                    </p:set>
                                    <p:anim calcmode="lin" valueType="num">
                                      <p:cBhvr>
                                        <p:cTn id="29" dur="500" fill="hold"/>
                                        <p:tgtEl>
                                          <p:spTgt spid="9">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9">
                                            <p:txEl>
                                              <p:pRg st="5" end="5"/>
                                            </p:txEl>
                                          </p:spTgt>
                                        </p:tgtEl>
                                        <p:attrNameLst>
                                          <p:attrName>ppt_h</p:attrName>
                                        </p:attrNameLst>
                                      </p:cBhvr>
                                      <p:tavLst>
                                        <p:tav tm="0">
                                          <p:val>
                                            <p:fltVal val="0"/>
                                          </p:val>
                                        </p:tav>
                                        <p:tav tm="100000">
                                          <p:val>
                                            <p:strVal val="#ppt_h"/>
                                          </p:val>
                                        </p:tav>
                                      </p:tavLst>
                                    </p:anim>
                                    <p:animEffect transition="in" filter="fade">
                                      <p:cBhvr>
                                        <p:cTn id="31" dur="500"/>
                                        <p:tgtEl>
                                          <p:spTgt spid="9">
                                            <p:txEl>
                                              <p:pRg st="5" end="5"/>
                                            </p:txEl>
                                          </p:spTgt>
                                        </p:tgtEl>
                                      </p:cBhvr>
                                    </p:animEffect>
                                  </p:childTnLst>
                                </p:cTn>
                              </p:par>
                            </p:childTnLst>
                          </p:cTn>
                        </p:par>
                        <p:par>
                          <p:cTn id="32" fill="hold">
                            <p:stCondLst>
                              <p:cond delay="3498"/>
                            </p:stCondLst>
                            <p:childTnLst>
                              <p:par>
                                <p:cTn id="33" presetID="53" presetClass="entr" presetSubtype="0" fill="hold" grpId="0" nodeType="afterEffect">
                                  <p:stCondLst>
                                    <p:cond delay="0"/>
                                  </p:stCondLst>
                                  <p:childTnLst>
                                    <p:set>
                                      <p:cBhvr>
                                        <p:cTn id="34" dur="1" fill="hold">
                                          <p:stCondLst>
                                            <p:cond delay="0"/>
                                          </p:stCondLst>
                                        </p:cTn>
                                        <p:tgtEl>
                                          <p:spTgt spid="9">
                                            <p:txEl>
                                              <p:pRg st="6" end="6"/>
                                            </p:txEl>
                                          </p:spTgt>
                                        </p:tgtEl>
                                        <p:attrNameLst>
                                          <p:attrName>style.visibility</p:attrName>
                                        </p:attrNameLst>
                                      </p:cBhvr>
                                      <p:to>
                                        <p:strVal val="visible"/>
                                      </p:to>
                                    </p:set>
                                    <p:anim calcmode="lin" valueType="num">
                                      <p:cBhvr>
                                        <p:cTn id="35" dur="500" fill="hold"/>
                                        <p:tgtEl>
                                          <p:spTgt spid="9">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9">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9">
                                            <p:txEl>
                                              <p:pRg st="6" end="6"/>
                                            </p:txEl>
                                          </p:spTgt>
                                        </p:tgtEl>
                                      </p:cBhvr>
                                    </p:animEffect>
                                  </p:childTnLst>
                                </p:cTn>
                              </p:par>
                            </p:childTnLst>
                          </p:cTn>
                        </p:par>
                        <p:par>
                          <p:cTn id="38" fill="hold">
                            <p:stCondLst>
                              <p:cond delay="3998"/>
                            </p:stCondLst>
                            <p:childTnLst>
                              <p:par>
                                <p:cTn id="39" presetID="53" presetClass="entr" presetSubtype="0" fill="hold" grpId="0" nodeType="afterEffect">
                                  <p:stCondLst>
                                    <p:cond delay="0"/>
                                  </p:stCondLst>
                                  <p:childTnLst>
                                    <p:set>
                                      <p:cBhvr>
                                        <p:cTn id="40" dur="1" fill="hold">
                                          <p:stCondLst>
                                            <p:cond delay="0"/>
                                          </p:stCondLst>
                                        </p:cTn>
                                        <p:tgtEl>
                                          <p:spTgt spid="9">
                                            <p:txEl>
                                              <p:pRg st="9" end="9"/>
                                            </p:txEl>
                                          </p:spTgt>
                                        </p:tgtEl>
                                        <p:attrNameLst>
                                          <p:attrName>style.visibility</p:attrName>
                                        </p:attrNameLst>
                                      </p:cBhvr>
                                      <p:to>
                                        <p:strVal val="visible"/>
                                      </p:to>
                                    </p:set>
                                    <p:anim calcmode="lin" valueType="num">
                                      <p:cBhvr>
                                        <p:cTn id="41" dur="500" fill="hold"/>
                                        <p:tgtEl>
                                          <p:spTgt spid="9">
                                            <p:txEl>
                                              <p:pRg st="9" end="9"/>
                                            </p:txEl>
                                          </p:spTgt>
                                        </p:tgtEl>
                                        <p:attrNameLst>
                                          <p:attrName>ppt_w</p:attrName>
                                        </p:attrNameLst>
                                      </p:cBhvr>
                                      <p:tavLst>
                                        <p:tav tm="0">
                                          <p:val>
                                            <p:fltVal val="0"/>
                                          </p:val>
                                        </p:tav>
                                        <p:tav tm="100000">
                                          <p:val>
                                            <p:strVal val="#ppt_w"/>
                                          </p:val>
                                        </p:tav>
                                      </p:tavLst>
                                    </p:anim>
                                    <p:anim calcmode="lin" valueType="num">
                                      <p:cBhvr>
                                        <p:cTn id="42" dur="500" fill="hold"/>
                                        <p:tgtEl>
                                          <p:spTgt spid="9">
                                            <p:txEl>
                                              <p:pRg st="9" end="9"/>
                                            </p:txEl>
                                          </p:spTgt>
                                        </p:tgtEl>
                                        <p:attrNameLst>
                                          <p:attrName>ppt_h</p:attrName>
                                        </p:attrNameLst>
                                      </p:cBhvr>
                                      <p:tavLst>
                                        <p:tav tm="0">
                                          <p:val>
                                            <p:fltVal val="0"/>
                                          </p:val>
                                        </p:tav>
                                        <p:tav tm="100000">
                                          <p:val>
                                            <p:strVal val="#ppt_h"/>
                                          </p:val>
                                        </p:tav>
                                      </p:tavLst>
                                    </p:anim>
                                    <p:animEffect transition="in" filter="fade">
                                      <p:cBhvr>
                                        <p:cTn id="43"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0"/>
            <a:ext cx="8382000" cy="1066800"/>
          </a:xfrm>
        </p:spPr>
        <p:txBody>
          <a:bodyPr/>
          <a:lstStyle/>
          <a:p>
            <a:pPr algn="ctr"/>
            <a:r>
              <a:rPr lang="en-US" b="1" dirty="0" smtClean="0"/>
              <a:t>Prayer Directives 3</a:t>
            </a:r>
            <a:endParaRPr lang="en-US" dirty="0" smtClean="0"/>
          </a:p>
        </p:txBody>
      </p:sp>
      <p:sp>
        <p:nvSpPr>
          <p:cNvPr id="4" name="Rectangle 5"/>
          <p:cNvSpPr txBox="1">
            <a:spLocks noChangeArrowheads="1"/>
          </p:cNvSpPr>
          <p:nvPr/>
        </p:nvSpPr>
        <p:spPr bwMode="auto">
          <a:xfrm>
            <a:off x="304800" y="1295400"/>
            <a:ext cx="8610600" cy="5410200"/>
          </a:xfrm>
          <a:prstGeom prst="rect">
            <a:avLst/>
          </a:prstGeom>
          <a:noFill/>
          <a:ln w="9525">
            <a:noFill/>
            <a:miter lim="800000"/>
            <a:headEnd/>
            <a:tailEnd/>
          </a:ln>
        </p:spPr>
        <p:txBody>
          <a:bodyPr/>
          <a:lstStyle/>
          <a:p>
            <a:pPr lvl="0"/>
            <a:r>
              <a:rPr lang="en-US" sz="2400" dirty="0" smtClean="0"/>
              <a:t>Pray that we may lead a quiet and peaceable life.</a:t>
            </a:r>
          </a:p>
          <a:p>
            <a:pPr lvl="1"/>
            <a:r>
              <a:rPr lang="en-US" sz="2400" u="sng" dirty="0" smtClean="0">
                <a:hlinkClick r:id="rId3"/>
              </a:rPr>
              <a:t>1 Timothy 2:2</a:t>
            </a:r>
            <a:r>
              <a:rPr lang="en-US" sz="2400" dirty="0" smtClean="0"/>
              <a:t> </a:t>
            </a:r>
          </a:p>
          <a:p>
            <a:pPr lvl="0"/>
            <a:r>
              <a:rPr lang="en-US" sz="2400" dirty="0" smtClean="0"/>
              <a:t>Pray to have the desires that God wants you to have.</a:t>
            </a:r>
          </a:p>
          <a:p>
            <a:pPr lvl="1"/>
            <a:r>
              <a:rPr lang="en-US" sz="2400" u="sng" dirty="0" smtClean="0">
                <a:hlinkClick r:id="rId4"/>
              </a:rPr>
              <a:t>Psalms 37:4</a:t>
            </a:r>
            <a:r>
              <a:rPr lang="en-US" sz="2400" dirty="0" smtClean="0"/>
              <a:t>; </a:t>
            </a:r>
            <a:r>
              <a:rPr lang="en-US" sz="2400" u="sng" dirty="0" smtClean="0">
                <a:hlinkClick r:id="rId5"/>
              </a:rPr>
              <a:t>Mark 11:24</a:t>
            </a:r>
            <a:r>
              <a:rPr lang="en-US" sz="2400" dirty="0" smtClean="0"/>
              <a:t>  </a:t>
            </a:r>
          </a:p>
          <a:p>
            <a:r>
              <a:rPr lang="en-US" sz="2400" dirty="0" smtClean="0"/>
              <a:t>  </a:t>
            </a:r>
          </a:p>
          <a:p>
            <a:pPr algn="ctr"/>
            <a:r>
              <a:rPr lang="en-US" sz="2400" dirty="0" smtClean="0"/>
              <a:t>“These things are the will of God for you.”</a:t>
            </a:r>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6"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xEl>
                                              <p:pRg st="0" end="0"/>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499"/>
                                          </p:stCondLst>
                                        </p:cTn>
                                        <p:tgtEl>
                                          <p:spTgt spid="4">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4">
                                            <p:txEl>
                                              <p:pRg st="2" end="2"/>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499"/>
                                          </p:stCondLst>
                                        </p:cTn>
                                        <p:tgtEl>
                                          <p:spTgt spid="4">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4">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4"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4"/>
          <p:cNvSpPr>
            <a:spLocks noGrp="1" noChangeArrowheads="1"/>
          </p:cNvSpPr>
          <p:nvPr>
            <p:ph type="title"/>
          </p:nvPr>
        </p:nvSpPr>
        <p:spPr>
          <a:xfrm>
            <a:off x="228600" y="0"/>
            <a:ext cx="8763000" cy="914400"/>
          </a:xfrm>
        </p:spPr>
        <p:txBody>
          <a:bodyPr/>
          <a:lstStyle/>
          <a:p>
            <a:pPr algn="ctr"/>
            <a:r>
              <a:rPr lang="en-US" sz="4800" b="1" dirty="0" smtClean="0"/>
              <a:t>Sanctification Defined</a:t>
            </a:r>
            <a:endParaRPr lang="en-US" sz="4800" dirty="0"/>
          </a:p>
        </p:txBody>
      </p:sp>
      <p:sp>
        <p:nvSpPr>
          <p:cNvPr id="35845" name="Rectangle 5"/>
          <p:cNvSpPr>
            <a:spLocks noGrp="1" noChangeArrowheads="1"/>
          </p:cNvSpPr>
          <p:nvPr>
            <p:ph type="body" idx="1"/>
          </p:nvPr>
        </p:nvSpPr>
        <p:spPr>
          <a:xfrm>
            <a:off x="0" y="1295400"/>
            <a:ext cx="8991600" cy="5562600"/>
          </a:xfrm>
        </p:spPr>
        <p:txBody>
          <a:bodyPr/>
          <a:lstStyle/>
          <a:p>
            <a:r>
              <a:rPr lang="en-US" sz="2400" b="1" dirty="0" smtClean="0"/>
              <a:t>DEFINITION:</a:t>
            </a:r>
            <a:r>
              <a:rPr lang="en-US" sz="2400" dirty="0" smtClean="0"/>
              <a:t>  Sanctification is the </a:t>
            </a:r>
            <a:r>
              <a:rPr lang="en-US" sz="2400" u="sng" dirty="0" smtClean="0"/>
              <a:t>process of being made holy resulting in a changed life-style</a:t>
            </a:r>
            <a:r>
              <a:rPr lang="en-US" sz="2400" dirty="0" smtClean="0"/>
              <a:t> for the believer. The English word </a:t>
            </a:r>
            <a:r>
              <a:rPr lang="en-US" sz="2400" i="1" dirty="0" smtClean="0"/>
              <a:t>sanctification</a:t>
            </a:r>
            <a:r>
              <a:rPr lang="en-US" sz="2400" dirty="0" smtClean="0"/>
              <a:t> comes from the Latin </a:t>
            </a:r>
            <a:r>
              <a:rPr lang="en-US" sz="2400" i="1" dirty="0" err="1" smtClean="0"/>
              <a:t>santificatio</a:t>
            </a:r>
            <a:r>
              <a:rPr lang="en-US" sz="2400" i="1" dirty="0" smtClean="0"/>
              <a:t>,</a:t>
            </a:r>
            <a:r>
              <a:rPr lang="en-US" sz="2400" dirty="0" smtClean="0"/>
              <a:t> meaning the </a:t>
            </a:r>
            <a:r>
              <a:rPr lang="en-US" sz="2400" u="sng" dirty="0" smtClean="0"/>
              <a:t>act/process of making holy</a:t>
            </a:r>
            <a:r>
              <a:rPr lang="en-US" sz="2400" dirty="0" smtClean="0"/>
              <a:t>, consecrated.</a:t>
            </a:r>
          </a:p>
          <a:p>
            <a:pPr lvl="1">
              <a:buClr>
                <a:srgbClr val="FFC000"/>
              </a:buClr>
              <a:buFont typeface="Wingdings" pitchFamily="2" charset="2"/>
              <a:buChar char="Ø"/>
            </a:pPr>
            <a:r>
              <a:rPr lang="en-US" sz="2400" dirty="0" smtClean="0"/>
              <a:t>On God's part it is an act – </a:t>
            </a:r>
            <a:r>
              <a:rPr lang="en-US" sz="2400" u="sng" dirty="0" smtClean="0"/>
              <a:t>predestination</a:t>
            </a:r>
            <a:endParaRPr lang="en-US" sz="2400" dirty="0" smtClean="0"/>
          </a:p>
          <a:p>
            <a:pPr lvl="1">
              <a:buClr>
                <a:srgbClr val="FFC000"/>
              </a:buClr>
              <a:buFont typeface="Wingdings" pitchFamily="2" charset="2"/>
              <a:buChar char="Ø"/>
            </a:pPr>
            <a:r>
              <a:rPr lang="en-US" sz="2400" dirty="0" smtClean="0"/>
              <a:t>On our part it is definitely a process.</a:t>
            </a:r>
          </a:p>
          <a:p>
            <a:pPr lvl="2">
              <a:buFont typeface="Arial" pitchFamily="34" charset="0"/>
              <a:buChar char="•"/>
            </a:pPr>
            <a:r>
              <a:rPr lang="en-US" dirty="0" smtClean="0"/>
              <a:t>Connecting with the truth   </a:t>
            </a:r>
          </a:p>
          <a:p>
            <a:pPr lvl="2">
              <a:buFont typeface="Arial" pitchFamily="34" charset="0"/>
              <a:buChar char="•"/>
            </a:pPr>
            <a:r>
              <a:rPr lang="en-US" dirty="0" smtClean="0"/>
              <a:t>Developmental Stages   </a:t>
            </a:r>
          </a:p>
          <a:p>
            <a:pPr marL="1828800" lvl="3" indent="-457200">
              <a:buFont typeface="+mj-lt"/>
              <a:buAutoNum type="arabicPeriod"/>
            </a:pPr>
            <a:r>
              <a:rPr lang="en-US" sz="2400" dirty="0" smtClean="0"/>
              <a:t>Made clean (</a:t>
            </a:r>
            <a:r>
              <a:rPr lang="en-US" sz="2300" dirty="0" smtClean="0"/>
              <a:t>relationship through justification) </a:t>
            </a:r>
            <a:endParaRPr lang="en-US" sz="2400" dirty="0" smtClean="0"/>
          </a:p>
          <a:p>
            <a:pPr marL="1828800" lvl="3" indent="-457200">
              <a:buFont typeface="+mj-lt"/>
              <a:buAutoNum type="arabicPeriod"/>
            </a:pPr>
            <a:r>
              <a:rPr lang="en-US" sz="2400" dirty="0" smtClean="0"/>
              <a:t>Combination of God cleaning/purging with our obedience</a:t>
            </a:r>
            <a:r>
              <a:rPr lang="en-US" sz="2400" b="1" dirty="0" smtClean="0"/>
              <a:t> </a:t>
            </a:r>
            <a:endParaRPr lang="en-US" sz="2400" dirty="0" smtClean="0"/>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3"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fade">
                                      <p:cBhvr>
                                        <p:cTn id="7" dur="2000"/>
                                        <p:tgtEl>
                                          <p:spTgt spid="35844"/>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grpId="0" nodeType="clickEffect">
                                  <p:stCondLst>
                                    <p:cond delay="0"/>
                                  </p:stCondLst>
                                  <p:childTnLst>
                                    <p:set>
                                      <p:cBhvr>
                                        <p:cTn id="11" dur="1" fill="hold">
                                          <p:stCondLst>
                                            <p:cond delay="0"/>
                                          </p:stCondLst>
                                        </p:cTn>
                                        <p:tgtEl>
                                          <p:spTgt spid="35845">
                                            <p:txEl>
                                              <p:pRg st="0" end="0"/>
                                            </p:txEl>
                                          </p:spTgt>
                                        </p:tgtEl>
                                        <p:attrNameLst>
                                          <p:attrName>style.visibility</p:attrName>
                                        </p:attrNameLst>
                                      </p:cBhvr>
                                      <p:to>
                                        <p:strVal val="visible"/>
                                      </p:to>
                                    </p:set>
                                    <p:anim calcmode="lin" valueType="num">
                                      <p:cBhvr>
                                        <p:cTn id="12" dur="500" decel="50000" fill="hold">
                                          <p:stCondLst>
                                            <p:cond delay="0"/>
                                          </p:stCondLst>
                                        </p:cTn>
                                        <p:tgtEl>
                                          <p:spTgt spid="35845">
                                            <p:txEl>
                                              <p:pRg st="0" end="0"/>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35845">
                                            <p:txEl>
                                              <p:pRg st="0" end="0"/>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35845">
                                            <p:txEl>
                                              <p:pRg st="0" end="0"/>
                                            </p:txEl>
                                          </p:spTgt>
                                        </p:tgtEl>
                                        <p:attrNameLst>
                                          <p:attrName>ppt_w</p:attrName>
                                        </p:attrNameLst>
                                      </p:cBhvr>
                                      <p:tavLst>
                                        <p:tav tm="0">
                                          <p:val>
                                            <p:strVal val="#ppt_w*.05"/>
                                          </p:val>
                                        </p:tav>
                                        <p:tav tm="100000">
                                          <p:val>
                                            <p:strVal val="#ppt_w"/>
                                          </p:val>
                                        </p:tav>
                                      </p:tavLst>
                                    </p:anim>
                                    <p:anim calcmode="lin" valueType="num">
                                      <p:cBhvr>
                                        <p:cTn id="15" dur="1000" fill="hold"/>
                                        <p:tgtEl>
                                          <p:spTgt spid="35845">
                                            <p:txEl>
                                              <p:pRg st="0" end="0"/>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35845">
                                            <p:txEl>
                                              <p:pRg st="0" end="0"/>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35845">
                                            <p:txEl>
                                              <p:pRg st="0" end="0"/>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35845">
                                            <p:txEl>
                                              <p:pRg st="0" end="0"/>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35845">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5" presetClass="entr" presetSubtype="0" fill="hold" grpId="0" nodeType="clickEffect">
                                  <p:stCondLst>
                                    <p:cond delay="0"/>
                                  </p:stCondLst>
                                  <p:childTnLst>
                                    <p:set>
                                      <p:cBhvr>
                                        <p:cTn id="23" dur="1" fill="hold">
                                          <p:stCondLst>
                                            <p:cond delay="0"/>
                                          </p:stCondLst>
                                        </p:cTn>
                                        <p:tgtEl>
                                          <p:spTgt spid="35845">
                                            <p:txEl>
                                              <p:pRg st="1" end="1"/>
                                            </p:txEl>
                                          </p:spTgt>
                                        </p:tgtEl>
                                        <p:attrNameLst>
                                          <p:attrName>style.visibility</p:attrName>
                                        </p:attrNameLst>
                                      </p:cBhvr>
                                      <p:to>
                                        <p:strVal val="visible"/>
                                      </p:to>
                                    </p:set>
                                    <p:anim calcmode="lin" valueType="num">
                                      <p:cBhvr>
                                        <p:cTn id="24" dur="500" decel="50000" fill="hold">
                                          <p:stCondLst>
                                            <p:cond delay="0"/>
                                          </p:stCondLst>
                                        </p:cTn>
                                        <p:tgtEl>
                                          <p:spTgt spid="35845">
                                            <p:txEl>
                                              <p:pRg st="1" end="1"/>
                                            </p:txEl>
                                          </p:spTgt>
                                        </p:tgtEl>
                                        <p:attrNameLst>
                                          <p:attrName>style.rotation</p:attrName>
                                        </p:attrNameLst>
                                      </p:cBhvr>
                                      <p:tavLst>
                                        <p:tav tm="0">
                                          <p:val>
                                            <p:fltVal val="-90"/>
                                          </p:val>
                                        </p:tav>
                                        <p:tav tm="100000">
                                          <p:val>
                                            <p:fltVal val="0"/>
                                          </p:val>
                                        </p:tav>
                                      </p:tavLst>
                                    </p:anim>
                                    <p:anim calcmode="lin" valueType="num">
                                      <p:cBhvr>
                                        <p:cTn id="25" dur="500" decel="50000" fill="hold">
                                          <p:stCondLst>
                                            <p:cond delay="0"/>
                                          </p:stCondLst>
                                        </p:cTn>
                                        <p:tgtEl>
                                          <p:spTgt spid="35845">
                                            <p:txEl>
                                              <p:pRg st="1" end="1"/>
                                            </p:txEl>
                                          </p:spTgt>
                                        </p:tgtEl>
                                        <p:attrNameLst>
                                          <p:attrName>ppt_w</p:attrName>
                                        </p:attrNameLst>
                                      </p:cBhvr>
                                      <p:tavLst>
                                        <p:tav tm="0">
                                          <p:val>
                                            <p:strVal val="#ppt_w"/>
                                          </p:val>
                                        </p:tav>
                                        <p:tav tm="100000">
                                          <p:val>
                                            <p:strVal val="#ppt_w*.05"/>
                                          </p:val>
                                        </p:tav>
                                      </p:tavLst>
                                    </p:anim>
                                    <p:anim calcmode="lin" valueType="num">
                                      <p:cBhvr>
                                        <p:cTn id="26" dur="500" accel="50000" fill="hold">
                                          <p:stCondLst>
                                            <p:cond delay="500"/>
                                          </p:stCondLst>
                                        </p:cTn>
                                        <p:tgtEl>
                                          <p:spTgt spid="35845">
                                            <p:txEl>
                                              <p:pRg st="1" end="1"/>
                                            </p:txEl>
                                          </p:spTgt>
                                        </p:tgtEl>
                                        <p:attrNameLst>
                                          <p:attrName>ppt_w</p:attrName>
                                        </p:attrNameLst>
                                      </p:cBhvr>
                                      <p:tavLst>
                                        <p:tav tm="0">
                                          <p:val>
                                            <p:strVal val="#ppt_w*.05"/>
                                          </p:val>
                                        </p:tav>
                                        <p:tav tm="100000">
                                          <p:val>
                                            <p:strVal val="#ppt_w"/>
                                          </p:val>
                                        </p:tav>
                                      </p:tavLst>
                                    </p:anim>
                                    <p:anim calcmode="lin" valueType="num">
                                      <p:cBhvr>
                                        <p:cTn id="27" dur="1000" fill="hold"/>
                                        <p:tgtEl>
                                          <p:spTgt spid="35845">
                                            <p:txEl>
                                              <p:pRg st="1" end="1"/>
                                            </p:txEl>
                                          </p:spTgt>
                                        </p:tgtEl>
                                        <p:attrNameLst>
                                          <p:attrName>ppt_h</p:attrName>
                                        </p:attrNameLst>
                                      </p:cBhvr>
                                      <p:tavLst>
                                        <p:tav tm="0">
                                          <p:val>
                                            <p:strVal val="#ppt_h"/>
                                          </p:val>
                                        </p:tav>
                                        <p:tav tm="100000">
                                          <p:val>
                                            <p:strVal val="#ppt_h"/>
                                          </p:val>
                                        </p:tav>
                                      </p:tavLst>
                                    </p:anim>
                                    <p:anim calcmode="lin" valueType="num">
                                      <p:cBhvr>
                                        <p:cTn id="28" dur="500" decel="50000" fill="hold">
                                          <p:stCondLst>
                                            <p:cond delay="0"/>
                                          </p:stCondLst>
                                        </p:cTn>
                                        <p:tgtEl>
                                          <p:spTgt spid="35845">
                                            <p:txEl>
                                              <p:pRg st="1" end="1"/>
                                            </p:txEl>
                                          </p:spTgt>
                                        </p:tgtEl>
                                        <p:attrNameLst>
                                          <p:attrName>ppt_x</p:attrName>
                                        </p:attrNameLst>
                                      </p:cBhvr>
                                      <p:tavLst>
                                        <p:tav tm="0">
                                          <p:val>
                                            <p:strVal val="#ppt_x+.4"/>
                                          </p:val>
                                        </p:tav>
                                        <p:tav tm="100000">
                                          <p:val>
                                            <p:strVal val="#ppt_x"/>
                                          </p:val>
                                        </p:tav>
                                      </p:tavLst>
                                    </p:anim>
                                    <p:anim calcmode="lin" valueType="num">
                                      <p:cBhvr>
                                        <p:cTn id="29" dur="500" decel="50000" fill="hold">
                                          <p:stCondLst>
                                            <p:cond delay="0"/>
                                          </p:stCondLst>
                                        </p:cTn>
                                        <p:tgtEl>
                                          <p:spTgt spid="35845">
                                            <p:txEl>
                                              <p:pRg st="1" end="1"/>
                                            </p:txEl>
                                          </p:spTgt>
                                        </p:tgtEl>
                                        <p:attrNameLst>
                                          <p:attrName>ppt_y</p:attrName>
                                        </p:attrNameLst>
                                      </p:cBhvr>
                                      <p:tavLst>
                                        <p:tav tm="0">
                                          <p:val>
                                            <p:strVal val="#ppt_y-.2"/>
                                          </p:val>
                                        </p:tav>
                                        <p:tav tm="100000">
                                          <p:val>
                                            <p:strVal val="#ppt_y+.1"/>
                                          </p:val>
                                        </p:tav>
                                      </p:tavLst>
                                    </p:anim>
                                    <p:anim calcmode="lin" valueType="num">
                                      <p:cBhvr>
                                        <p:cTn id="30" dur="500" accel="50000" fill="hold">
                                          <p:stCondLst>
                                            <p:cond delay="500"/>
                                          </p:stCondLst>
                                        </p:cTn>
                                        <p:tgtEl>
                                          <p:spTgt spid="35845">
                                            <p:txEl>
                                              <p:pRg st="1" end="1"/>
                                            </p:txEl>
                                          </p:spTgt>
                                        </p:tgtEl>
                                        <p:attrNameLst>
                                          <p:attrName>ppt_y</p:attrName>
                                        </p:attrNameLst>
                                      </p:cBhvr>
                                      <p:tavLst>
                                        <p:tav tm="0">
                                          <p:val>
                                            <p:strVal val="#ppt_y+.1"/>
                                          </p:val>
                                        </p:tav>
                                        <p:tav tm="100000">
                                          <p:val>
                                            <p:strVal val="#ppt_y"/>
                                          </p:val>
                                        </p:tav>
                                      </p:tavLst>
                                    </p:anim>
                                    <p:animEffect transition="in" filter="fade">
                                      <p:cBhvr>
                                        <p:cTn id="31" dur="1000" decel="50000">
                                          <p:stCondLst>
                                            <p:cond delay="0"/>
                                          </p:stCondLst>
                                        </p:cTn>
                                        <p:tgtEl>
                                          <p:spTgt spid="35845">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5" presetClass="entr" presetSubtype="0" fill="hold" grpId="0" nodeType="clickEffect">
                                  <p:stCondLst>
                                    <p:cond delay="0"/>
                                  </p:stCondLst>
                                  <p:childTnLst>
                                    <p:set>
                                      <p:cBhvr>
                                        <p:cTn id="35" dur="1" fill="hold">
                                          <p:stCondLst>
                                            <p:cond delay="0"/>
                                          </p:stCondLst>
                                        </p:cTn>
                                        <p:tgtEl>
                                          <p:spTgt spid="35845">
                                            <p:txEl>
                                              <p:pRg st="2" end="2"/>
                                            </p:txEl>
                                          </p:spTgt>
                                        </p:tgtEl>
                                        <p:attrNameLst>
                                          <p:attrName>style.visibility</p:attrName>
                                        </p:attrNameLst>
                                      </p:cBhvr>
                                      <p:to>
                                        <p:strVal val="visible"/>
                                      </p:to>
                                    </p:set>
                                    <p:anim calcmode="lin" valueType="num">
                                      <p:cBhvr>
                                        <p:cTn id="36" dur="500" decel="50000" fill="hold">
                                          <p:stCondLst>
                                            <p:cond delay="0"/>
                                          </p:stCondLst>
                                        </p:cTn>
                                        <p:tgtEl>
                                          <p:spTgt spid="35845">
                                            <p:txEl>
                                              <p:pRg st="2" end="2"/>
                                            </p:txEl>
                                          </p:spTgt>
                                        </p:tgtEl>
                                        <p:attrNameLst>
                                          <p:attrName>style.rotation</p:attrName>
                                        </p:attrNameLst>
                                      </p:cBhvr>
                                      <p:tavLst>
                                        <p:tav tm="0">
                                          <p:val>
                                            <p:fltVal val="-90"/>
                                          </p:val>
                                        </p:tav>
                                        <p:tav tm="100000">
                                          <p:val>
                                            <p:fltVal val="0"/>
                                          </p:val>
                                        </p:tav>
                                      </p:tavLst>
                                    </p:anim>
                                    <p:anim calcmode="lin" valueType="num">
                                      <p:cBhvr>
                                        <p:cTn id="37" dur="500" decel="50000" fill="hold">
                                          <p:stCondLst>
                                            <p:cond delay="0"/>
                                          </p:stCondLst>
                                        </p:cTn>
                                        <p:tgtEl>
                                          <p:spTgt spid="35845">
                                            <p:txEl>
                                              <p:pRg st="2" end="2"/>
                                            </p:txEl>
                                          </p:spTgt>
                                        </p:tgtEl>
                                        <p:attrNameLst>
                                          <p:attrName>ppt_w</p:attrName>
                                        </p:attrNameLst>
                                      </p:cBhvr>
                                      <p:tavLst>
                                        <p:tav tm="0">
                                          <p:val>
                                            <p:strVal val="#ppt_w"/>
                                          </p:val>
                                        </p:tav>
                                        <p:tav tm="100000">
                                          <p:val>
                                            <p:strVal val="#ppt_w*.05"/>
                                          </p:val>
                                        </p:tav>
                                      </p:tavLst>
                                    </p:anim>
                                    <p:anim calcmode="lin" valueType="num">
                                      <p:cBhvr>
                                        <p:cTn id="38" dur="500" accel="50000" fill="hold">
                                          <p:stCondLst>
                                            <p:cond delay="500"/>
                                          </p:stCondLst>
                                        </p:cTn>
                                        <p:tgtEl>
                                          <p:spTgt spid="35845">
                                            <p:txEl>
                                              <p:pRg st="2" end="2"/>
                                            </p:txEl>
                                          </p:spTgt>
                                        </p:tgtEl>
                                        <p:attrNameLst>
                                          <p:attrName>ppt_w</p:attrName>
                                        </p:attrNameLst>
                                      </p:cBhvr>
                                      <p:tavLst>
                                        <p:tav tm="0">
                                          <p:val>
                                            <p:strVal val="#ppt_w*.05"/>
                                          </p:val>
                                        </p:tav>
                                        <p:tav tm="100000">
                                          <p:val>
                                            <p:strVal val="#ppt_w"/>
                                          </p:val>
                                        </p:tav>
                                      </p:tavLst>
                                    </p:anim>
                                    <p:anim calcmode="lin" valueType="num">
                                      <p:cBhvr>
                                        <p:cTn id="39" dur="1000" fill="hold"/>
                                        <p:tgtEl>
                                          <p:spTgt spid="35845">
                                            <p:txEl>
                                              <p:pRg st="2" end="2"/>
                                            </p:txEl>
                                          </p:spTgt>
                                        </p:tgtEl>
                                        <p:attrNameLst>
                                          <p:attrName>ppt_h</p:attrName>
                                        </p:attrNameLst>
                                      </p:cBhvr>
                                      <p:tavLst>
                                        <p:tav tm="0">
                                          <p:val>
                                            <p:strVal val="#ppt_h"/>
                                          </p:val>
                                        </p:tav>
                                        <p:tav tm="100000">
                                          <p:val>
                                            <p:strVal val="#ppt_h"/>
                                          </p:val>
                                        </p:tav>
                                      </p:tavLst>
                                    </p:anim>
                                    <p:anim calcmode="lin" valueType="num">
                                      <p:cBhvr>
                                        <p:cTn id="40" dur="500" decel="50000" fill="hold">
                                          <p:stCondLst>
                                            <p:cond delay="0"/>
                                          </p:stCondLst>
                                        </p:cTn>
                                        <p:tgtEl>
                                          <p:spTgt spid="35845">
                                            <p:txEl>
                                              <p:pRg st="2" end="2"/>
                                            </p:txEl>
                                          </p:spTgt>
                                        </p:tgtEl>
                                        <p:attrNameLst>
                                          <p:attrName>ppt_x</p:attrName>
                                        </p:attrNameLst>
                                      </p:cBhvr>
                                      <p:tavLst>
                                        <p:tav tm="0">
                                          <p:val>
                                            <p:strVal val="#ppt_x+.4"/>
                                          </p:val>
                                        </p:tav>
                                        <p:tav tm="100000">
                                          <p:val>
                                            <p:strVal val="#ppt_x"/>
                                          </p:val>
                                        </p:tav>
                                      </p:tavLst>
                                    </p:anim>
                                    <p:anim calcmode="lin" valueType="num">
                                      <p:cBhvr>
                                        <p:cTn id="41" dur="500" decel="50000" fill="hold">
                                          <p:stCondLst>
                                            <p:cond delay="0"/>
                                          </p:stCondLst>
                                        </p:cTn>
                                        <p:tgtEl>
                                          <p:spTgt spid="35845">
                                            <p:txEl>
                                              <p:pRg st="2" end="2"/>
                                            </p:txEl>
                                          </p:spTgt>
                                        </p:tgtEl>
                                        <p:attrNameLst>
                                          <p:attrName>ppt_y</p:attrName>
                                        </p:attrNameLst>
                                      </p:cBhvr>
                                      <p:tavLst>
                                        <p:tav tm="0">
                                          <p:val>
                                            <p:strVal val="#ppt_y-.2"/>
                                          </p:val>
                                        </p:tav>
                                        <p:tav tm="100000">
                                          <p:val>
                                            <p:strVal val="#ppt_y+.1"/>
                                          </p:val>
                                        </p:tav>
                                      </p:tavLst>
                                    </p:anim>
                                    <p:anim calcmode="lin" valueType="num">
                                      <p:cBhvr>
                                        <p:cTn id="42" dur="500" accel="50000" fill="hold">
                                          <p:stCondLst>
                                            <p:cond delay="500"/>
                                          </p:stCondLst>
                                        </p:cTn>
                                        <p:tgtEl>
                                          <p:spTgt spid="35845">
                                            <p:txEl>
                                              <p:pRg st="2" end="2"/>
                                            </p:txEl>
                                          </p:spTgt>
                                        </p:tgtEl>
                                        <p:attrNameLst>
                                          <p:attrName>ppt_y</p:attrName>
                                        </p:attrNameLst>
                                      </p:cBhvr>
                                      <p:tavLst>
                                        <p:tav tm="0">
                                          <p:val>
                                            <p:strVal val="#ppt_y+.1"/>
                                          </p:val>
                                        </p:tav>
                                        <p:tav tm="100000">
                                          <p:val>
                                            <p:strVal val="#ppt_y"/>
                                          </p:val>
                                        </p:tav>
                                      </p:tavLst>
                                    </p:anim>
                                    <p:animEffect transition="in" filter="fade">
                                      <p:cBhvr>
                                        <p:cTn id="43" dur="1000" decel="50000">
                                          <p:stCondLst>
                                            <p:cond delay="0"/>
                                          </p:stCondLst>
                                        </p:cTn>
                                        <p:tgtEl>
                                          <p:spTgt spid="35845">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5" presetClass="entr" presetSubtype="0" fill="hold" grpId="0" nodeType="clickEffect">
                                  <p:stCondLst>
                                    <p:cond delay="0"/>
                                  </p:stCondLst>
                                  <p:childTnLst>
                                    <p:set>
                                      <p:cBhvr>
                                        <p:cTn id="47" dur="1" fill="hold">
                                          <p:stCondLst>
                                            <p:cond delay="0"/>
                                          </p:stCondLst>
                                        </p:cTn>
                                        <p:tgtEl>
                                          <p:spTgt spid="35845">
                                            <p:txEl>
                                              <p:pRg st="3" end="3"/>
                                            </p:txEl>
                                          </p:spTgt>
                                        </p:tgtEl>
                                        <p:attrNameLst>
                                          <p:attrName>style.visibility</p:attrName>
                                        </p:attrNameLst>
                                      </p:cBhvr>
                                      <p:to>
                                        <p:strVal val="visible"/>
                                      </p:to>
                                    </p:set>
                                    <p:anim calcmode="lin" valueType="num">
                                      <p:cBhvr>
                                        <p:cTn id="48" dur="500" decel="50000" fill="hold">
                                          <p:stCondLst>
                                            <p:cond delay="0"/>
                                          </p:stCondLst>
                                        </p:cTn>
                                        <p:tgtEl>
                                          <p:spTgt spid="35845">
                                            <p:txEl>
                                              <p:pRg st="3" end="3"/>
                                            </p:txEl>
                                          </p:spTgt>
                                        </p:tgtEl>
                                        <p:attrNameLst>
                                          <p:attrName>style.rotation</p:attrName>
                                        </p:attrNameLst>
                                      </p:cBhvr>
                                      <p:tavLst>
                                        <p:tav tm="0">
                                          <p:val>
                                            <p:fltVal val="-90"/>
                                          </p:val>
                                        </p:tav>
                                        <p:tav tm="100000">
                                          <p:val>
                                            <p:fltVal val="0"/>
                                          </p:val>
                                        </p:tav>
                                      </p:tavLst>
                                    </p:anim>
                                    <p:anim calcmode="lin" valueType="num">
                                      <p:cBhvr>
                                        <p:cTn id="49" dur="500" decel="50000" fill="hold">
                                          <p:stCondLst>
                                            <p:cond delay="0"/>
                                          </p:stCondLst>
                                        </p:cTn>
                                        <p:tgtEl>
                                          <p:spTgt spid="35845">
                                            <p:txEl>
                                              <p:pRg st="3" end="3"/>
                                            </p:txEl>
                                          </p:spTgt>
                                        </p:tgtEl>
                                        <p:attrNameLst>
                                          <p:attrName>ppt_w</p:attrName>
                                        </p:attrNameLst>
                                      </p:cBhvr>
                                      <p:tavLst>
                                        <p:tav tm="0">
                                          <p:val>
                                            <p:strVal val="#ppt_w"/>
                                          </p:val>
                                        </p:tav>
                                        <p:tav tm="100000">
                                          <p:val>
                                            <p:strVal val="#ppt_w*.05"/>
                                          </p:val>
                                        </p:tav>
                                      </p:tavLst>
                                    </p:anim>
                                    <p:anim calcmode="lin" valueType="num">
                                      <p:cBhvr>
                                        <p:cTn id="50" dur="500" accel="50000" fill="hold">
                                          <p:stCondLst>
                                            <p:cond delay="500"/>
                                          </p:stCondLst>
                                        </p:cTn>
                                        <p:tgtEl>
                                          <p:spTgt spid="35845">
                                            <p:txEl>
                                              <p:pRg st="3" end="3"/>
                                            </p:txEl>
                                          </p:spTgt>
                                        </p:tgtEl>
                                        <p:attrNameLst>
                                          <p:attrName>ppt_w</p:attrName>
                                        </p:attrNameLst>
                                      </p:cBhvr>
                                      <p:tavLst>
                                        <p:tav tm="0">
                                          <p:val>
                                            <p:strVal val="#ppt_w*.05"/>
                                          </p:val>
                                        </p:tav>
                                        <p:tav tm="100000">
                                          <p:val>
                                            <p:strVal val="#ppt_w"/>
                                          </p:val>
                                        </p:tav>
                                      </p:tavLst>
                                    </p:anim>
                                    <p:anim calcmode="lin" valueType="num">
                                      <p:cBhvr>
                                        <p:cTn id="51" dur="1000" fill="hold"/>
                                        <p:tgtEl>
                                          <p:spTgt spid="35845">
                                            <p:txEl>
                                              <p:pRg st="3" end="3"/>
                                            </p:txEl>
                                          </p:spTgt>
                                        </p:tgtEl>
                                        <p:attrNameLst>
                                          <p:attrName>ppt_h</p:attrName>
                                        </p:attrNameLst>
                                      </p:cBhvr>
                                      <p:tavLst>
                                        <p:tav tm="0">
                                          <p:val>
                                            <p:strVal val="#ppt_h"/>
                                          </p:val>
                                        </p:tav>
                                        <p:tav tm="100000">
                                          <p:val>
                                            <p:strVal val="#ppt_h"/>
                                          </p:val>
                                        </p:tav>
                                      </p:tavLst>
                                    </p:anim>
                                    <p:anim calcmode="lin" valueType="num">
                                      <p:cBhvr>
                                        <p:cTn id="52" dur="500" decel="50000" fill="hold">
                                          <p:stCondLst>
                                            <p:cond delay="0"/>
                                          </p:stCondLst>
                                        </p:cTn>
                                        <p:tgtEl>
                                          <p:spTgt spid="35845">
                                            <p:txEl>
                                              <p:pRg st="3" end="3"/>
                                            </p:txEl>
                                          </p:spTgt>
                                        </p:tgtEl>
                                        <p:attrNameLst>
                                          <p:attrName>ppt_x</p:attrName>
                                        </p:attrNameLst>
                                      </p:cBhvr>
                                      <p:tavLst>
                                        <p:tav tm="0">
                                          <p:val>
                                            <p:strVal val="#ppt_x+.4"/>
                                          </p:val>
                                        </p:tav>
                                        <p:tav tm="100000">
                                          <p:val>
                                            <p:strVal val="#ppt_x"/>
                                          </p:val>
                                        </p:tav>
                                      </p:tavLst>
                                    </p:anim>
                                    <p:anim calcmode="lin" valueType="num">
                                      <p:cBhvr>
                                        <p:cTn id="53" dur="500" decel="50000" fill="hold">
                                          <p:stCondLst>
                                            <p:cond delay="0"/>
                                          </p:stCondLst>
                                        </p:cTn>
                                        <p:tgtEl>
                                          <p:spTgt spid="35845">
                                            <p:txEl>
                                              <p:pRg st="3" end="3"/>
                                            </p:txEl>
                                          </p:spTgt>
                                        </p:tgtEl>
                                        <p:attrNameLst>
                                          <p:attrName>ppt_y</p:attrName>
                                        </p:attrNameLst>
                                      </p:cBhvr>
                                      <p:tavLst>
                                        <p:tav tm="0">
                                          <p:val>
                                            <p:strVal val="#ppt_y-.2"/>
                                          </p:val>
                                        </p:tav>
                                        <p:tav tm="100000">
                                          <p:val>
                                            <p:strVal val="#ppt_y+.1"/>
                                          </p:val>
                                        </p:tav>
                                      </p:tavLst>
                                    </p:anim>
                                    <p:anim calcmode="lin" valueType="num">
                                      <p:cBhvr>
                                        <p:cTn id="54" dur="500" accel="50000" fill="hold">
                                          <p:stCondLst>
                                            <p:cond delay="500"/>
                                          </p:stCondLst>
                                        </p:cTn>
                                        <p:tgtEl>
                                          <p:spTgt spid="35845">
                                            <p:txEl>
                                              <p:pRg st="3" end="3"/>
                                            </p:txEl>
                                          </p:spTgt>
                                        </p:tgtEl>
                                        <p:attrNameLst>
                                          <p:attrName>ppt_y</p:attrName>
                                        </p:attrNameLst>
                                      </p:cBhvr>
                                      <p:tavLst>
                                        <p:tav tm="0">
                                          <p:val>
                                            <p:strVal val="#ppt_y+.1"/>
                                          </p:val>
                                        </p:tav>
                                        <p:tav tm="100000">
                                          <p:val>
                                            <p:strVal val="#ppt_y"/>
                                          </p:val>
                                        </p:tav>
                                      </p:tavLst>
                                    </p:anim>
                                    <p:animEffect transition="in" filter="fade">
                                      <p:cBhvr>
                                        <p:cTn id="55" dur="1000" decel="50000">
                                          <p:stCondLst>
                                            <p:cond delay="0"/>
                                          </p:stCondLst>
                                        </p:cTn>
                                        <p:tgtEl>
                                          <p:spTgt spid="35845">
                                            <p:txEl>
                                              <p:pRg st="3" end="3"/>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5" presetClass="entr" presetSubtype="0" fill="hold" grpId="0" nodeType="clickEffect">
                                  <p:stCondLst>
                                    <p:cond delay="0"/>
                                  </p:stCondLst>
                                  <p:childTnLst>
                                    <p:set>
                                      <p:cBhvr>
                                        <p:cTn id="59" dur="1" fill="hold">
                                          <p:stCondLst>
                                            <p:cond delay="0"/>
                                          </p:stCondLst>
                                        </p:cTn>
                                        <p:tgtEl>
                                          <p:spTgt spid="35845">
                                            <p:txEl>
                                              <p:pRg st="4" end="4"/>
                                            </p:txEl>
                                          </p:spTgt>
                                        </p:tgtEl>
                                        <p:attrNameLst>
                                          <p:attrName>style.visibility</p:attrName>
                                        </p:attrNameLst>
                                      </p:cBhvr>
                                      <p:to>
                                        <p:strVal val="visible"/>
                                      </p:to>
                                    </p:set>
                                    <p:anim calcmode="lin" valueType="num">
                                      <p:cBhvr>
                                        <p:cTn id="60" dur="500" decel="50000" fill="hold">
                                          <p:stCondLst>
                                            <p:cond delay="0"/>
                                          </p:stCondLst>
                                        </p:cTn>
                                        <p:tgtEl>
                                          <p:spTgt spid="35845">
                                            <p:txEl>
                                              <p:pRg st="4" end="4"/>
                                            </p:txEl>
                                          </p:spTgt>
                                        </p:tgtEl>
                                        <p:attrNameLst>
                                          <p:attrName>style.rotation</p:attrName>
                                        </p:attrNameLst>
                                      </p:cBhvr>
                                      <p:tavLst>
                                        <p:tav tm="0">
                                          <p:val>
                                            <p:fltVal val="-90"/>
                                          </p:val>
                                        </p:tav>
                                        <p:tav tm="100000">
                                          <p:val>
                                            <p:fltVal val="0"/>
                                          </p:val>
                                        </p:tav>
                                      </p:tavLst>
                                    </p:anim>
                                    <p:anim calcmode="lin" valueType="num">
                                      <p:cBhvr>
                                        <p:cTn id="61" dur="500" decel="50000" fill="hold">
                                          <p:stCondLst>
                                            <p:cond delay="0"/>
                                          </p:stCondLst>
                                        </p:cTn>
                                        <p:tgtEl>
                                          <p:spTgt spid="35845">
                                            <p:txEl>
                                              <p:pRg st="4" end="4"/>
                                            </p:txEl>
                                          </p:spTgt>
                                        </p:tgtEl>
                                        <p:attrNameLst>
                                          <p:attrName>ppt_w</p:attrName>
                                        </p:attrNameLst>
                                      </p:cBhvr>
                                      <p:tavLst>
                                        <p:tav tm="0">
                                          <p:val>
                                            <p:strVal val="#ppt_w"/>
                                          </p:val>
                                        </p:tav>
                                        <p:tav tm="100000">
                                          <p:val>
                                            <p:strVal val="#ppt_w*.05"/>
                                          </p:val>
                                        </p:tav>
                                      </p:tavLst>
                                    </p:anim>
                                    <p:anim calcmode="lin" valueType="num">
                                      <p:cBhvr>
                                        <p:cTn id="62" dur="500" accel="50000" fill="hold">
                                          <p:stCondLst>
                                            <p:cond delay="500"/>
                                          </p:stCondLst>
                                        </p:cTn>
                                        <p:tgtEl>
                                          <p:spTgt spid="35845">
                                            <p:txEl>
                                              <p:pRg st="4" end="4"/>
                                            </p:txEl>
                                          </p:spTgt>
                                        </p:tgtEl>
                                        <p:attrNameLst>
                                          <p:attrName>ppt_w</p:attrName>
                                        </p:attrNameLst>
                                      </p:cBhvr>
                                      <p:tavLst>
                                        <p:tav tm="0">
                                          <p:val>
                                            <p:strVal val="#ppt_w*.05"/>
                                          </p:val>
                                        </p:tav>
                                        <p:tav tm="100000">
                                          <p:val>
                                            <p:strVal val="#ppt_w"/>
                                          </p:val>
                                        </p:tav>
                                      </p:tavLst>
                                    </p:anim>
                                    <p:anim calcmode="lin" valueType="num">
                                      <p:cBhvr>
                                        <p:cTn id="63" dur="1000" fill="hold"/>
                                        <p:tgtEl>
                                          <p:spTgt spid="35845">
                                            <p:txEl>
                                              <p:pRg st="4" end="4"/>
                                            </p:txEl>
                                          </p:spTgt>
                                        </p:tgtEl>
                                        <p:attrNameLst>
                                          <p:attrName>ppt_h</p:attrName>
                                        </p:attrNameLst>
                                      </p:cBhvr>
                                      <p:tavLst>
                                        <p:tav tm="0">
                                          <p:val>
                                            <p:strVal val="#ppt_h"/>
                                          </p:val>
                                        </p:tav>
                                        <p:tav tm="100000">
                                          <p:val>
                                            <p:strVal val="#ppt_h"/>
                                          </p:val>
                                        </p:tav>
                                      </p:tavLst>
                                    </p:anim>
                                    <p:anim calcmode="lin" valueType="num">
                                      <p:cBhvr>
                                        <p:cTn id="64" dur="500" decel="50000" fill="hold">
                                          <p:stCondLst>
                                            <p:cond delay="0"/>
                                          </p:stCondLst>
                                        </p:cTn>
                                        <p:tgtEl>
                                          <p:spTgt spid="35845">
                                            <p:txEl>
                                              <p:pRg st="4" end="4"/>
                                            </p:txEl>
                                          </p:spTgt>
                                        </p:tgtEl>
                                        <p:attrNameLst>
                                          <p:attrName>ppt_x</p:attrName>
                                        </p:attrNameLst>
                                      </p:cBhvr>
                                      <p:tavLst>
                                        <p:tav tm="0">
                                          <p:val>
                                            <p:strVal val="#ppt_x+.4"/>
                                          </p:val>
                                        </p:tav>
                                        <p:tav tm="100000">
                                          <p:val>
                                            <p:strVal val="#ppt_x"/>
                                          </p:val>
                                        </p:tav>
                                      </p:tavLst>
                                    </p:anim>
                                    <p:anim calcmode="lin" valueType="num">
                                      <p:cBhvr>
                                        <p:cTn id="65" dur="500" decel="50000" fill="hold">
                                          <p:stCondLst>
                                            <p:cond delay="0"/>
                                          </p:stCondLst>
                                        </p:cTn>
                                        <p:tgtEl>
                                          <p:spTgt spid="35845">
                                            <p:txEl>
                                              <p:pRg st="4" end="4"/>
                                            </p:txEl>
                                          </p:spTgt>
                                        </p:tgtEl>
                                        <p:attrNameLst>
                                          <p:attrName>ppt_y</p:attrName>
                                        </p:attrNameLst>
                                      </p:cBhvr>
                                      <p:tavLst>
                                        <p:tav tm="0">
                                          <p:val>
                                            <p:strVal val="#ppt_y-.2"/>
                                          </p:val>
                                        </p:tav>
                                        <p:tav tm="100000">
                                          <p:val>
                                            <p:strVal val="#ppt_y+.1"/>
                                          </p:val>
                                        </p:tav>
                                      </p:tavLst>
                                    </p:anim>
                                    <p:anim calcmode="lin" valueType="num">
                                      <p:cBhvr>
                                        <p:cTn id="66" dur="500" accel="50000" fill="hold">
                                          <p:stCondLst>
                                            <p:cond delay="500"/>
                                          </p:stCondLst>
                                        </p:cTn>
                                        <p:tgtEl>
                                          <p:spTgt spid="35845">
                                            <p:txEl>
                                              <p:pRg st="4" end="4"/>
                                            </p:txEl>
                                          </p:spTgt>
                                        </p:tgtEl>
                                        <p:attrNameLst>
                                          <p:attrName>ppt_y</p:attrName>
                                        </p:attrNameLst>
                                      </p:cBhvr>
                                      <p:tavLst>
                                        <p:tav tm="0">
                                          <p:val>
                                            <p:strVal val="#ppt_y+.1"/>
                                          </p:val>
                                        </p:tav>
                                        <p:tav tm="100000">
                                          <p:val>
                                            <p:strVal val="#ppt_y"/>
                                          </p:val>
                                        </p:tav>
                                      </p:tavLst>
                                    </p:anim>
                                    <p:animEffect transition="in" filter="fade">
                                      <p:cBhvr>
                                        <p:cTn id="67" dur="1000" decel="50000">
                                          <p:stCondLst>
                                            <p:cond delay="0"/>
                                          </p:stCondLst>
                                        </p:cTn>
                                        <p:tgtEl>
                                          <p:spTgt spid="35845">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35845">
                                            <p:txEl>
                                              <p:pRg st="5" end="5"/>
                                            </p:txEl>
                                          </p:spTgt>
                                        </p:tgtEl>
                                        <p:attrNameLst>
                                          <p:attrName>style.visibility</p:attrName>
                                        </p:attrNameLst>
                                      </p:cBhvr>
                                      <p:to>
                                        <p:strVal val="visible"/>
                                      </p:to>
                                    </p:set>
                                    <p:animEffect transition="in" filter="dissolve">
                                      <p:cBhvr>
                                        <p:cTn id="72" dur="500"/>
                                        <p:tgtEl>
                                          <p:spTgt spid="35845">
                                            <p:txEl>
                                              <p:pRg st="5" end="5"/>
                                            </p:txEl>
                                          </p:spTgt>
                                        </p:tgtEl>
                                      </p:cBhvr>
                                    </p:animEffect>
                                  </p:childTnLst>
                                </p:cTn>
                              </p:par>
                              <p:par>
                                <p:cTn id="73" presetID="9" presetClass="entr" presetSubtype="0" fill="hold" nodeType="withEffect">
                                  <p:stCondLst>
                                    <p:cond delay="0"/>
                                  </p:stCondLst>
                                  <p:childTnLst>
                                    <p:set>
                                      <p:cBhvr>
                                        <p:cTn id="74" dur="1" fill="hold">
                                          <p:stCondLst>
                                            <p:cond delay="0"/>
                                          </p:stCondLst>
                                        </p:cTn>
                                        <p:tgtEl>
                                          <p:spTgt spid="35845">
                                            <p:txEl>
                                              <p:pRg st="6" end="6"/>
                                            </p:txEl>
                                          </p:spTgt>
                                        </p:tgtEl>
                                        <p:attrNameLst>
                                          <p:attrName>style.visibility</p:attrName>
                                        </p:attrNameLst>
                                      </p:cBhvr>
                                      <p:to>
                                        <p:strVal val="visible"/>
                                      </p:to>
                                    </p:set>
                                    <p:animEffect transition="in" filter="dissolve">
                                      <p:cBhvr>
                                        <p:cTn id="75" dur="500"/>
                                        <p:tgtEl>
                                          <p:spTgt spid="3584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p:bldP spid="3584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0"/>
            <a:ext cx="8077200" cy="914400"/>
          </a:xfrm>
        </p:spPr>
        <p:txBody>
          <a:bodyPr/>
          <a:lstStyle/>
          <a:p>
            <a:pPr algn="ctr" eaLnBrk="1" hangingPunct="1">
              <a:defRPr/>
            </a:pPr>
            <a:r>
              <a:rPr lang="en-US" b="1" dirty="0" smtClean="0"/>
              <a:t>ARTICLES OF FAITH</a:t>
            </a:r>
          </a:p>
        </p:txBody>
      </p:sp>
      <p:sp>
        <p:nvSpPr>
          <p:cNvPr id="10243" name="Rectangle 3"/>
          <p:cNvSpPr>
            <a:spLocks noGrp="1" noChangeArrowheads="1"/>
          </p:cNvSpPr>
          <p:nvPr>
            <p:ph type="body" idx="1"/>
          </p:nvPr>
        </p:nvSpPr>
        <p:spPr>
          <a:xfrm>
            <a:off x="304800" y="1600200"/>
            <a:ext cx="8610600" cy="3124200"/>
          </a:xfrm>
        </p:spPr>
        <p:txBody>
          <a:bodyPr/>
          <a:lstStyle/>
          <a:p>
            <a:pPr eaLnBrk="1" hangingPunct="1">
              <a:buFontTx/>
              <a:buNone/>
              <a:defRPr/>
            </a:pPr>
            <a:r>
              <a:rPr lang="en-US" sz="2400" dirty="0" smtClean="0"/>
              <a:t> We believe that sanctification is the </a:t>
            </a:r>
            <a:r>
              <a:rPr lang="en-US" sz="2400" u="sng" dirty="0" smtClean="0"/>
              <a:t>process</a:t>
            </a:r>
            <a:r>
              <a:rPr lang="en-US" sz="2400" dirty="0" smtClean="0"/>
              <a:t> by which, according  to the will of God, we are made partakers of his holiness; that it is a </a:t>
            </a:r>
            <a:r>
              <a:rPr lang="en-US" sz="2400" u="sng" dirty="0" smtClean="0"/>
              <a:t>progressive</a:t>
            </a:r>
            <a:r>
              <a:rPr lang="en-US" sz="2400" dirty="0" smtClean="0"/>
              <a:t> work; that it is </a:t>
            </a:r>
            <a:r>
              <a:rPr lang="en-US" sz="2400" u="sng" dirty="0" smtClean="0"/>
              <a:t>begun in regeneration</a:t>
            </a:r>
            <a:r>
              <a:rPr lang="en-US" sz="2400" dirty="0" smtClean="0"/>
              <a:t>; and that it is  carried on </a:t>
            </a:r>
            <a:r>
              <a:rPr lang="en-US" sz="2400" u="sng" dirty="0" smtClean="0"/>
              <a:t>in the hearts</a:t>
            </a:r>
            <a:r>
              <a:rPr lang="en-US" sz="2400" dirty="0" smtClean="0"/>
              <a:t> of believers by the presence and power of the  Holy Spirit, the Sealer and Comforter, in the </a:t>
            </a:r>
            <a:r>
              <a:rPr lang="en-US" sz="2400" u="sng" dirty="0" smtClean="0"/>
              <a:t>continual</a:t>
            </a:r>
            <a:r>
              <a:rPr lang="en-US" sz="2400" dirty="0" smtClean="0"/>
              <a:t> use of the  appointed means, especially the Word of God, </a:t>
            </a:r>
            <a:r>
              <a:rPr lang="en-US" sz="2400" dirty="0" err="1" smtClean="0"/>
              <a:t>self‑examination</a:t>
            </a:r>
            <a:r>
              <a:rPr lang="en-US" sz="2400" dirty="0" smtClean="0"/>
              <a:t>,  </a:t>
            </a:r>
            <a:r>
              <a:rPr lang="en-US" sz="2400" dirty="0" err="1" smtClean="0"/>
              <a:t>self‑denial</a:t>
            </a:r>
            <a:r>
              <a:rPr lang="en-US" sz="2400" dirty="0" smtClean="0"/>
              <a:t>, watchfulness, and prayer.</a:t>
            </a:r>
          </a:p>
        </p:txBody>
      </p:sp>
      <p:sp>
        <p:nvSpPr>
          <p:cNvPr id="4" name="Rectangle 5"/>
          <p:cNvSpPr txBox="1">
            <a:spLocks noChangeArrowheads="1"/>
          </p:cNvSpPr>
          <p:nvPr/>
        </p:nvSpPr>
        <p:spPr bwMode="auto">
          <a:xfrm>
            <a:off x="381000" y="990600"/>
            <a:ext cx="8153400" cy="685800"/>
          </a:xfrm>
          <a:prstGeom prst="rect">
            <a:avLst/>
          </a:prstGeom>
          <a:noFill/>
          <a:ln w="9525">
            <a:noFill/>
            <a:miter lim="800000"/>
            <a:headEnd/>
            <a:tailEnd/>
          </a:ln>
        </p:spPr>
        <p:txBody>
          <a:bodyPr/>
          <a:lstStyle/>
          <a:p>
            <a:r>
              <a:rPr lang="en-US" sz="3200" b="1" dirty="0"/>
              <a:t>X.  OF SANCTIFICATION</a:t>
            </a:r>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2"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5"/>
          <p:cNvSpPr txBox="1">
            <a:spLocks noChangeArrowheads="1"/>
          </p:cNvSpPr>
          <p:nvPr/>
        </p:nvSpPr>
        <p:spPr bwMode="auto">
          <a:xfrm>
            <a:off x="1143000" y="4572000"/>
            <a:ext cx="7239000" cy="2286000"/>
          </a:xfrm>
          <a:prstGeom prst="rect">
            <a:avLst/>
          </a:prstGeom>
          <a:noFill/>
          <a:ln w="9525">
            <a:noFill/>
            <a:miter lim="800000"/>
            <a:headEnd/>
            <a:tailEnd/>
          </a:ln>
        </p:spPr>
        <p:txBody>
          <a:bodyPr/>
          <a:lstStyle/>
          <a:p>
            <a:pPr marL="514350" indent="-514350" algn="ctr"/>
            <a:r>
              <a:rPr lang="en-US" sz="2000" b="1" dirty="0" smtClean="0"/>
              <a:t>______________ </a:t>
            </a:r>
          </a:p>
          <a:p>
            <a:pPr marL="514350" indent="-514350">
              <a:buFont typeface="+mj-lt"/>
              <a:buAutoNum type="arabicPeriod"/>
            </a:pPr>
            <a:r>
              <a:rPr lang="en-US" sz="2000" b="1" dirty="0" smtClean="0"/>
              <a:t>Process</a:t>
            </a:r>
          </a:p>
          <a:p>
            <a:pPr marL="514350" indent="-514350">
              <a:buFont typeface="+mj-lt"/>
              <a:buAutoNum type="arabicPeriod"/>
            </a:pPr>
            <a:r>
              <a:rPr lang="en-US" sz="2000" b="1" dirty="0" smtClean="0"/>
              <a:t>Progressive work</a:t>
            </a:r>
          </a:p>
          <a:p>
            <a:pPr marL="514350" indent="-514350">
              <a:buFont typeface="+mj-lt"/>
              <a:buAutoNum type="arabicPeriod"/>
            </a:pPr>
            <a:r>
              <a:rPr lang="en-US" sz="2000" b="1" dirty="0" smtClean="0"/>
              <a:t>Begun in Regeneration</a:t>
            </a:r>
          </a:p>
          <a:p>
            <a:pPr marL="514350" indent="-514350">
              <a:buFont typeface="+mj-lt"/>
              <a:buAutoNum type="arabicPeriod"/>
            </a:pPr>
            <a:r>
              <a:rPr lang="en-US" sz="2000" b="1" dirty="0" smtClean="0"/>
              <a:t>Carried on in the Heart by</a:t>
            </a:r>
          </a:p>
          <a:p>
            <a:pPr marL="971550" lvl="1" indent="-514350"/>
            <a:r>
              <a:rPr lang="en-US" sz="2000" b="1" dirty="0" smtClean="0"/>
              <a:t> A.   The </a:t>
            </a:r>
            <a:r>
              <a:rPr lang="en-US" sz="2000" b="1" u="sng" dirty="0" smtClean="0"/>
              <a:t>presence</a:t>
            </a:r>
            <a:r>
              <a:rPr lang="en-US" sz="2000" b="1" dirty="0" smtClean="0"/>
              <a:t> and </a:t>
            </a:r>
            <a:r>
              <a:rPr lang="en-US" sz="2000" b="1" u="sng" dirty="0" smtClean="0"/>
              <a:t>power</a:t>
            </a:r>
            <a:r>
              <a:rPr lang="en-US" sz="2000" b="1" dirty="0" smtClean="0"/>
              <a:t> of the Holy Spirit</a:t>
            </a:r>
          </a:p>
          <a:p>
            <a:pPr marL="971550" lvl="1" indent="-457200">
              <a:buFont typeface="+mj-lt"/>
              <a:buAutoNum type="alphaUcPeriod" startAt="2"/>
            </a:pPr>
            <a:r>
              <a:rPr lang="en-US" sz="2000" b="1" dirty="0" smtClean="0"/>
              <a:t>Continuation</a:t>
            </a:r>
            <a:endParaRPr lang="en-US" sz="2400" b="1" dirty="0" smtClean="0"/>
          </a:p>
          <a:p>
            <a:pPr marL="514350" indent="-514350">
              <a:buFont typeface="+mj-lt"/>
              <a:buAutoNum type="arabicPeriod"/>
            </a:pP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243">
                                            <p:txEl>
                                              <p:pRg st="0" end="0"/>
                                            </p:txEl>
                                          </p:spTgt>
                                        </p:tgtEl>
                                        <p:attrNameLst>
                                          <p:attrName>style.visibility</p:attrName>
                                        </p:attrNameLst>
                                      </p:cBhvr>
                                      <p:to>
                                        <p:strVal val="visible"/>
                                      </p:to>
                                    </p:set>
                                    <p:animEffect transition="in" filter="fade">
                                      <p:cBhvr>
                                        <p:cTn id="16" dur="2000"/>
                                        <p:tgtEl>
                                          <p:spTgt spid="1024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7">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7">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7">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7">
                                            <p:txEl>
                                              <p:pRg st="5" end="5"/>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499"/>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P spid="4" grpId="0" build="p" autoUpdateAnimBg="0"/>
      <p:bldP spid="7" grpId="0" uiExpand="1"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0"/>
            <a:ext cx="8382000" cy="1066800"/>
          </a:xfrm>
        </p:spPr>
        <p:txBody>
          <a:bodyPr/>
          <a:lstStyle/>
          <a:p>
            <a:pPr algn="ctr"/>
            <a:r>
              <a:rPr lang="en-US" b="1" dirty="0" smtClean="0"/>
              <a:t>X.  OF SANCTIFICATION 1</a:t>
            </a:r>
            <a:endParaRPr lang="en-US" b="1" dirty="0"/>
          </a:p>
        </p:txBody>
      </p:sp>
      <p:sp>
        <p:nvSpPr>
          <p:cNvPr id="4" name="Rectangle 5"/>
          <p:cNvSpPr txBox="1">
            <a:spLocks noChangeArrowheads="1"/>
          </p:cNvSpPr>
          <p:nvPr/>
        </p:nvSpPr>
        <p:spPr bwMode="auto">
          <a:xfrm>
            <a:off x="381000" y="1600200"/>
            <a:ext cx="8153400" cy="3124200"/>
          </a:xfrm>
          <a:prstGeom prst="rect">
            <a:avLst/>
          </a:prstGeom>
          <a:noFill/>
          <a:ln w="9525">
            <a:noFill/>
            <a:miter lim="800000"/>
            <a:headEnd/>
            <a:tailEnd/>
          </a:ln>
        </p:spPr>
        <p:txBody>
          <a:bodyPr/>
          <a:lstStyle/>
          <a:p>
            <a:pPr marL="514350" indent="-514350">
              <a:buFont typeface="+mj-lt"/>
              <a:buAutoNum type="arabicPeriod"/>
            </a:pPr>
            <a:r>
              <a:rPr lang="en-US" sz="2400" dirty="0" smtClean="0"/>
              <a:t>The </a:t>
            </a:r>
            <a:r>
              <a:rPr lang="en-US" sz="2400" u="sng" dirty="0" smtClean="0"/>
              <a:t>process</a:t>
            </a:r>
            <a:r>
              <a:rPr lang="en-US" sz="2400" dirty="0" smtClean="0"/>
              <a:t> by which, according  to the will of God, we are made partakers of his holiness </a:t>
            </a:r>
          </a:p>
          <a:p>
            <a:pPr marL="971550" lvl="1" indent="-514350">
              <a:buClr>
                <a:srgbClr val="FFC000"/>
              </a:buClr>
              <a:buFont typeface="Arial" pitchFamily="34" charset="0"/>
              <a:buChar char="•"/>
            </a:pPr>
            <a:r>
              <a:rPr lang="en-US" sz="2400" dirty="0" smtClean="0"/>
              <a:t>Be certain,</a:t>
            </a:r>
          </a:p>
          <a:p>
            <a:pPr marL="971550" lvl="1" indent="-514350">
              <a:buClr>
                <a:srgbClr val="FFC000"/>
              </a:buClr>
              <a:buFont typeface="Arial" pitchFamily="34" charset="0"/>
              <a:buChar char="•"/>
            </a:pPr>
            <a:r>
              <a:rPr lang="en-US" sz="2400" dirty="0" smtClean="0"/>
              <a:t>Be committed, </a:t>
            </a:r>
          </a:p>
          <a:p>
            <a:pPr marL="971550" lvl="1" indent="-514350">
              <a:buClr>
                <a:srgbClr val="FFC000"/>
              </a:buClr>
              <a:buFont typeface="Arial" pitchFamily="34" charset="0"/>
              <a:buChar char="•"/>
            </a:pPr>
            <a:r>
              <a:rPr lang="en-US" sz="2400" dirty="0" smtClean="0"/>
              <a:t>Be discipline</a:t>
            </a:r>
          </a:p>
          <a:p>
            <a:pPr marL="971550" lvl="1" indent="-514350">
              <a:buClr>
                <a:srgbClr val="FFC000"/>
              </a:buClr>
              <a:buFont typeface="Arial" pitchFamily="34" charset="0"/>
              <a:buChar char="•"/>
            </a:pPr>
            <a:r>
              <a:rPr lang="en-US" sz="2400" dirty="0" smtClean="0"/>
              <a:t>Be progressive</a:t>
            </a:r>
          </a:p>
          <a:p>
            <a:pPr marL="971550" lvl="1" indent="-514350">
              <a:buClr>
                <a:srgbClr val="FFC000"/>
              </a:buClr>
              <a:buFont typeface="Arial" pitchFamily="34" charset="0"/>
              <a:buChar char="•"/>
            </a:pPr>
            <a:r>
              <a:rPr lang="en-US" sz="2400" dirty="0" smtClean="0"/>
              <a:t>Accept encouragement from others</a:t>
            </a:r>
          </a:p>
          <a:p>
            <a:pPr marL="514350" indent="-514350">
              <a:buClr>
                <a:srgbClr val="FFC000"/>
              </a:buClr>
              <a:buFont typeface="Wingdings" pitchFamily="2" charset="2"/>
              <a:buChar char="ü"/>
            </a:pPr>
            <a:r>
              <a:rPr lang="en-US" sz="2400" dirty="0" smtClean="0"/>
              <a:t>Sanctification is the inevitable result of growth </a:t>
            </a:r>
            <a:endParaRPr lang="en-US" sz="2400" dirty="0"/>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3"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4">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4">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4">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4">
                                            <p:txEl>
                                              <p:pRg st="5" end="5"/>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4"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0"/>
            <a:ext cx="8382000" cy="1066800"/>
          </a:xfrm>
        </p:spPr>
        <p:txBody>
          <a:bodyPr/>
          <a:lstStyle/>
          <a:p>
            <a:pPr algn="ctr"/>
            <a:r>
              <a:rPr lang="en-US" b="1" dirty="0" smtClean="0"/>
              <a:t>X.  OF SANCTIFICATION 2</a:t>
            </a:r>
            <a:endParaRPr lang="en-US" b="1" dirty="0"/>
          </a:p>
        </p:txBody>
      </p:sp>
      <p:sp>
        <p:nvSpPr>
          <p:cNvPr id="4" name="Rectangle 5"/>
          <p:cNvSpPr txBox="1">
            <a:spLocks noChangeArrowheads="1"/>
          </p:cNvSpPr>
          <p:nvPr/>
        </p:nvSpPr>
        <p:spPr bwMode="auto">
          <a:xfrm>
            <a:off x="381000" y="1600200"/>
            <a:ext cx="8610600" cy="4572000"/>
          </a:xfrm>
          <a:prstGeom prst="rect">
            <a:avLst/>
          </a:prstGeom>
          <a:noFill/>
          <a:ln w="9525">
            <a:noFill/>
            <a:miter lim="800000"/>
            <a:headEnd/>
            <a:tailEnd/>
          </a:ln>
        </p:spPr>
        <p:txBody>
          <a:bodyPr/>
          <a:lstStyle/>
          <a:p>
            <a:r>
              <a:rPr lang="en-US" sz="2400" b="1" dirty="0" smtClean="0"/>
              <a:t>2.</a:t>
            </a:r>
            <a:r>
              <a:rPr lang="en-US" sz="2400" dirty="0" smtClean="0"/>
              <a:t>  That it is a </a:t>
            </a:r>
            <a:r>
              <a:rPr lang="en-US" sz="2400" u="sng" dirty="0" smtClean="0"/>
              <a:t>progressive</a:t>
            </a:r>
            <a:r>
              <a:rPr lang="en-US" sz="2400" dirty="0" smtClean="0"/>
              <a:t> work</a:t>
            </a:r>
          </a:p>
          <a:p>
            <a:pPr marL="914400" lvl="1" indent="-457200">
              <a:buClr>
                <a:srgbClr val="FFC000"/>
              </a:buClr>
              <a:buFont typeface="Arial" pitchFamily="34" charset="0"/>
              <a:buChar char="•"/>
            </a:pPr>
            <a:r>
              <a:rPr lang="en-US" sz="2400" dirty="0" smtClean="0"/>
              <a:t>It is a process on our part – not an event</a:t>
            </a:r>
          </a:p>
          <a:p>
            <a:pPr marL="914400" lvl="1" indent="-457200">
              <a:buClr>
                <a:srgbClr val="FFC000"/>
              </a:buClr>
              <a:buFont typeface="Arial" pitchFamily="34" charset="0"/>
              <a:buChar char="•"/>
            </a:pPr>
            <a:r>
              <a:rPr lang="en-US" sz="2400" dirty="0" smtClean="0"/>
              <a:t>It starts with the right foundation</a:t>
            </a:r>
          </a:p>
          <a:p>
            <a:pPr marL="914400" lvl="1" indent="-457200">
              <a:buClr>
                <a:srgbClr val="FFC000"/>
              </a:buClr>
              <a:buFont typeface="Arial" pitchFamily="34" charset="0"/>
              <a:buChar char="•"/>
            </a:pPr>
            <a:r>
              <a:rPr lang="en-US" sz="2400" dirty="0" smtClean="0"/>
              <a:t>Criteria for evaluating our growth (substance -</a:t>
            </a:r>
            <a:r>
              <a:rPr lang="en-US" sz="2400" dirty="0" err="1" smtClean="0"/>
              <a:t>vs</a:t>
            </a:r>
            <a:r>
              <a:rPr lang="en-US" sz="2400" dirty="0" smtClean="0"/>
              <a:t>- emotion)</a:t>
            </a:r>
          </a:p>
          <a:p>
            <a:pPr marL="914400" lvl="1" indent="-457200">
              <a:buClr>
                <a:srgbClr val="FFC000"/>
              </a:buClr>
              <a:buFont typeface="Arial" pitchFamily="34" charset="0"/>
              <a:buChar char="•"/>
            </a:pPr>
            <a:r>
              <a:rPr lang="en-US" sz="2400" dirty="0" smtClean="0"/>
              <a:t>Watchfulness and elevation</a:t>
            </a:r>
          </a:p>
          <a:p>
            <a:pPr marL="914400" lvl="1" indent="-457200">
              <a:buClr>
                <a:srgbClr val="FFC000"/>
              </a:buClr>
              <a:buFont typeface="Arial" pitchFamily="34" charset="0"/>
              <a:buChar char="•"/>
            </a:pPr>
            <a:r>
              <a:rPr lang="en-US" sz="2400" dirty="0" smtClean="0"/>
              <a:t>Requires personal growth and group unity</a:t>
            </a:r>
            <a:endParaRPr lang="en-US" sz="2400" dirty="0"/>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3"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4">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4">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4">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0"/>
            <a:ext cx="8382000" cy="1066800"/>
          </a:xfrm>
        </p:spPr>
        <p:txBody>
          <a:bodyPr/>
          <a:lstStyle/>
          <a:p>
            <a:pPr algn="ctr"/>
            <a:r>
              <a:rPr lang="en-US" b="1" dirty="0" smtClean="0"/>
              <a:t>X.  OF SANCTIFICATION 3</a:t>
            </a:r>
            <a:endParaRPr lang="en-US" b="1" dirty="0"/>
          </a:p>
        </p:txBody>
      </p:sp>
      <p:sp>
        <p:nvSpPr>
          <p:cNvPr id="4" name="Rectangle 5"/>
          <p:cNvSpPr txBox="1">
            <a:spLocks noChangeArrowheads="1"/>
          </p:cNvSpPr>
          <p:nvPr/>
        </p:nvSpPr>
        <p:spPr bwMode="auto">
          <a:xfrm>
            <a:off x="381000" y="1600200"/>
            <a:ext cx="8153400" cy="4876800"/>
          </a:xfrm>
          <a:prstGeom prst="rect">
            <a:avLst/>
          </a:prstGeom>
          <a:noFill/>
          <a:ln w="9525">
            <a:noFill/>
            <a:miter lim="800000"/>
            <a:headEnd/>
            <a:tailEnd/>
          </a:ln>
        </p:spPr>
        <p:txBody>
          <a:bodyPr/>
          <a:lstStyle/>
          <a:p>
            <a:pPr marL="457200" indent="-457200">
              <a:buFont typeface="+mj-lt"/>
              <a:buAutoNum type="arabicPeriod" startAt="3"/>
            </a:pPr>
            <a:r>
              <a:rPr lang="en-US" sz="2400" dirty="0" smtClean="0"/>
              <a:t>That it is </a:t>
            </a:r>
            <a:r>
              <a:rPr lang="en-US" sz="2400" u="sng" dirty="0" smtClean="0"/>
              <a:t>begun in </a:t>
            </a:r>
            <a:r>
              <a:rPr lang="en-US" sz="2400" u="sng" dirty="0" smtClean="0"/>
              <a:t>regeneration</a:t>
            </a:r>
            <a:endParaRPr lang="en-US" sz="2400" dirty="0" smtClean="0"/>
          </a:p>
          <a:p>
            <a:pPr marL="457200" indent="-457200">
              <a:buFont typeface="+mj-lt"/>
              <a:buAutoNum type="arabicPeriod" startAt="4"/>
            </a:pPr>
            <a:r>
              <a:rPr lang="en-US" sz="2400" dirty="0" smtClean="0"/>
              <a:t>That it is  carried on </a:t>
            </a:r>
            <a:r>
              <a:rPr lang="en-US" sz="2400" u="sng" dirty="0" smtClean="0"/>
              <a:t>in the hearts</a:t>
            </a:r>
            <a:r>
              <a:rPr lang="en-US" sz="2400" dirty="0" smtClean="0"/>
              <a:t> of believers </a:t>
            </a:r>
          </a:p>
          <a:p>
            <a:pPr marL="457200" indent="-457200">
              <a:buFont typeface="+mj-lt"/>
              <a:buAutoNum type="arabicPeriod" startAt="4"/>
            </a:pPr>
            <a:endParaRPr lang="en-US" sz="2400" dirty="0" smtClean="0"/>
          </a:p>
          <a:p>
            <a:pPr marL="457200" indent="-457200" algn="ctr"/>
            <a:r>
              <a:rPr lang="en-US" sz="2400" b="1" i="1" u="sng" dirty="0" smtClean="0"/>
              <a:t>The heart is personal and internal</a:t>
            </a:r>
            <a:endParaRPr lang="en-US" sz="2400" dirty="0" smtClean="0"/>
          </a:p>
          <a:p>
            <a:pPr marL="914400" lvl="1" indent="-457200">
              <a:buClr>
                <a:srgbClr val="FFC000"/>
              </a:buClr>
              <a:buFont typeface="+mj-lt"/>
              <a:buAutoNum type="alphaUcPeriod"/>
            </a:pPr>
            <a:r>
              <a:rPr lang="en-US" sz="2400" dirty="0" smtClean="0"/>
              <a:t>By the presence and power of the  Holy Spirit, the Sealer and Comforter </a:t>
            </a:r>
          </a:p>
          <a:p>
            <a:pPr marL="914400" lvl="1" indent="-457200">
              <a:buClr>
                <a:srgbClr val="FFC000"/>
              </a:buClr>
              <a:buFont typeface="+mj-lt"/>
              <a:buAutoNum type="alphaUcPeriod"/>
            </a:pPr>
            <a:r>
              <a:rPr lang="en-US" sz="2400" dirty="0" smtClean="0"/>
              <a:t>In the </a:t>
            </a:r>
            <a:r>
              <a:rPr lang="en-US" sz="2400" u="sng" dirty="0" smtClean="0"/>
              <a:t>continual</a:t>
            </a:r>
            <a:r>
              <a:rPr lang="en-US" sz="2400" dirty="0" smtClean="0"/>
              <a:t> use of the  appointed means: </a:t>
            </a:r>
          </a:p>
          <a:p>
            <a:pPr marL="1371600" lvl="2" indent="-457200">
              <a:buClr>
                <a:srgbClr val="FFC000"/>
              </a:buClr>
              <a:buFont typeface="Arial" pitchFamily="34" charset="0"/>
              <a:buChar char="•"/>
            </a:pPr>
            <a:r>
              <a:rPr lang="en-US" sz="2400" dirty="0" smtClean="0"/>
              <a:t>The Word of God </a:t>
            </a:r>
          </a:p>
          <a:p>
            <a:pPr marL="1371600" lvl="2" indent="-457200">
              <a:buClr>
                <a:srgbClr val="FFC000"/>
              </a:buClr>
              <a:buFont typeface="Arial" pitchFamily="34" charset="0"/>
              <a:buChar char="•"/>
            </a:pPr>
            <a:r>
              <a:rPr lang="en-US" sz="2400" dirty="0" err="1" smtClean="0"/>
              <a:t>Self‑examination</a:t>
            </a:r>
            <a:r>
              <a:rPr lang="en-US" sz="2400" dirty="0" smtClean="0"/>
              <a:t> </a:t>
            </a:r>
          </a:p>
          <a:p>
            <a:pPr marL="1371600" lvl="2" indent="-457200">
              <a:buClr>
                <a:srgbClr val="FFC000"/>
              </a:buClr>
              <a:buFont typeface="Arial" pitchFamily="34" charset="0"/>
              <a:buChar char="•"/>
            </a:pPr>
            <a:r>
              <a:rPr lang="en-US" sz="2400" dirty="0" err="1" smtClean="0"/>
              <a:t>Self‑denial</a:t>
            </a:r>
            <a:r>
              <a:rPr lang="en-US" sz="2400" dirty="0" smtClean="0"/>
              <a:t> </a:t>
            </a:r>
          </a:p>
          <a:p>
            <a:pPr marL="1371600" lvl="2" indent="-457200">
              <a:buClr>
                <a:srgbClr val="FFC000"/>
              </a:buClr>
              <a:buFont typeface="Arial" pitchFamily="34" charset="0"/>
              <a:buChar char="•"/>
            </a:pPr>
            <a:r>
              <a:rPr lang="en-US" sz="2400" dirty="0" smtClean="0"/>
              <a:t>Watchfulness  </a:t>
            </a:r>
          </a:p>
          <a:p>
            <a:pPr marL="1371600" lvl="2" indent="-457200">
              <a:buClr>
                <a:srgbClr val="FFC000"/>
              </a:buClr>
              <a:buFont typeface="Arial" pitchFamily="34" charset="0"/>
              <a:buChar char="•"/>
            </a:pPr>
            <a:r>
              <a:rPr lang="en-US" sz="2400" dirty="0" smtClean="0">
                <a:hlinkClick r:id="rId3" action="ppaction://hlinkfile"/>
              </a:rPr>
              <a:t>Prayer </a:t>
            </a:r>
            <a:endParaRPr lang="en-US" sz="2400" dirty="0" smtClean="0"/>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4"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4">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4">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4">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4">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4">
                                            <p:txEl>
                                              <p:pRg st="7" end="7"/>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4">
                                            <p:txEl>
                                              <p:pRg st="8" end="8"/>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499"/>
                                          </p:stCondLst>
                                        </p:cTn>
                                        <p:tgtEl>
                                          <p:spTgt spid="4">
                                            <p:txEl>
                                              <p:pRg st="9" end="9"/>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499"/>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4"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0"/>
            <a:ext cx="8382000" cy="1066800"/>
          </a:xfrm>
        </p:spPr>
        <p:txBody>
          <a:bodyPr/>
          <a:lstStyle/>
          <a:p>
            <a:pPr algn="ctr"/>
            <a:r>
              <a:rPr lang="en-US" b="1" dirty="0" smtClean="0"/>
              <a:t>Clean in a Dirty Place</a:t>
            </a:r>
            <a:endParaRPr lang="en-US" b="1" dirty="0"/>
          </a:p>
        </p:txBody>
      </p:sp>
      <p:sp>
        <p:nvSpPr>
          <p:cNvPr id="4" name="Rectangle 5"/>
          <p:cNvSpPr txBox="1">
            <a:spLocks noChangeArrowheads="1"/>
          </p:cNvSpPr>
          <p:nvPr/>
        </p:nvSpPr>
        <p:spPr bwMode="auto">
          <a:xfrm>
            <a:off x="304800" y="1524000"/>
            <a:ext cx="8610600" cy="4267200"/>
          </a:xfrm>
          <a:prstGeom prst="rect">
            <a:avLst/>
          </a:prstGeom>
          <a:noFill/>
          <a:ln w="9525">
            <a:noFill/>
            <a:miter lim="800000"/>
            <a:headEnd/>
            <a:tailEnd/>
          </a:ln>
        </p:spPr>
        <p:txBody>
          <a:bodyPr/>
          <a:lstStyle/>
          <a:p>
            <a:pPr algn="just"/>
            <a:r>
              <a:rPr lang="en-US" sz="2400" dirty="0" smtClean="0"/>
              <a:t>	One day a young minister was being escorted through a coal mine. At the entrance of one of the dim passageways, he spied a beautiful white flower growing out of the black earth.  "How can it blossom in such purity and radiance in this dirty mine?" the preacher asked. "Throw some coal dust on it and see for yourself," his guide replied. When he did, he was surprised that the fine, sooty particles slid right off the snowy petals, leaving the plant just as lovely and unstained as before.  Its surface was so smooth that the grit and grime could not adhere to it. </a:t>
            </a:r>
          </a:p>
          <a:p>
            <a:endParaRPr lang="en-US" sz="2400" dirty="0"/>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3"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4"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0"/>
            <a:ext cx="8382000" cy="1066800"/>
          </a:xfrm>
        </p:spPr>
        <p:txBody>
          <a:bodyPr/>
          <a:lstStyle/>
          <a:p>
            <a:pPr algn="ctr"/>
            <a:r>
              <a:rPr lang="en-US" b="1" dirty="0" smtClean="0"/>
              <a:t>Prayer Directives 1</a:t>
            </a:r>
            <a:endParaRPr lang="en-US" dirty="0" smtClean="0"/>
          </a:p>
        </p:txBody>
      </p:sp>
      <p:sp>
        <p:nvSpPr>
          <p:cNvPr id="4" name="Rectangle 5"/>
          <p:cNvSpPr txBox="1">
            <a:spLocks noChangeArrowheads="1"/>
          </p:cNvSpPr>
          <p:nvPr/>
        </p:nvSpPr>
        <p:spPr bwMode="auto">
          <a:xfrm>
            <a:off x="304800" y="1524000"/>
            <a:ext cx="8839200" cy="5181600"/>
          </a:xfrm>
          <a:prstGeom prst="rect">
            <a:avLst/>
          </a:prstGeom>
          <a:noFill/>
          <a:ln w="9525">
            <a:noFill/>
            <a:miter lim="800000"/>
            <a:headEnd/>
            <a:tailEnd/>
          </a:ln>
        </p:spPr>
        <p:txBody>
          <a:bodyPr/>
          <a:lstStyle/>
          <a:p>
            <a:r>
              <a:rPr lang="en-US" sz="2400" dirty="0" smtClean="0"/>
              <a:t>Pray for the Harvest. </a:t>
            </a:r>
          </a:p>
          <a:p>
            <a:pPr lvl="1"/>
            <a:r>
              <a:rPr lang="en-US" sz="2400" u="sng" dirty="0" smtClean="0">
                <a:hlinkClick r:id="rId3"/>
              </a:rPr>
              <a:t>Matthew 9:38</a:t>
            </a:r>
            <a:r>
              <a:rPr lang="en-US" sz="2400" dirty="0" smtClean="0"/>
              <a:t>; </a:t>
            </a:r>
            <a:r>
              <a:rPr lang="en-US" sz="2400" u="sng" dirty="0" smtClean="0">
                <a:hlinkClick r:id="rId4"/>
              </a:rPr>
              <a:t>Luke 10:2</a:t>
            </a:r>
            <a:r>
              <a:rPr lang="en-US" sz="2400" dirty="0" smtClean="0"/>
              <a:t> </a:t>
            </a:r>
          </a:p>
          <a:p>
            <a:pPr lvl="0"/>
            <a:r>
              <a:rPr lang="en-US" sz="2400" dirty="0" smtClean="0"/>
              <a:t>Pray for National and local leaders of government.</a:t>
            </a:r>
          </a:p>
          <a:p>
            <a:pPr lvl="1"/>
            <a:r>
              <a:rPr lang="en-US" sz="2400" u="sng" dirty="0" smtClean="0">
                <a:hlinkClick r:id="rId5"/>
              </a:rPr>
              <a:t>1 Timothy 2:1-3</a:t>
            </a:r>
            <a:r>
              <a:rPr lang="en-US" sz="2400" dirty="0" smtClean="0"/>
              <a:t>  </a:t>
            </a:r>
          </a:p>
          <a:p>
            <a:pPr lvl="0"/>
            <a:r>
              <a:rPr lang="en-US" sz="2400" dirty="0" smtClean="0"/>
              <a:t>Pray for the church, that God will make it a praise in the earth.</a:t>
            </a:r>
          </a:p>
          <a:p>
            <a:pPr lvl="1"/>
            <a:r>
              <a:rPr lang="en-US" sz="2400" u="sng" dirty="0" smtClean="0">
                <a:hlinkClick r:id="rId6"/>
              </a:rPr>
              <a:t>Isaiah 62:7</a:t>
            </a:r>
            <a:r>
              <a:rPr lang="en-US" sz="2400" dirty="0" smtClean="0"/>
              <a:t> </a:t>
            </a:r>
          </a:p>
          <a:p>
            <a:pPr lvl="0"/>
            <a:r>
              <a:rPr lang="en-US" sz="2400" dirty="0" smtClean="0"/>
              <a:t>Pray that God will open doors for ministry of the Word.</a:t>
            </a:r>
          </a:p>
          <a:p>
            <a:pPr lvl="1"/>
            <a:r>
              <a:rPr lang="en-US" sz="2400" u="sng" dirty="0" smtClean="0">
                <a:hlinkClick r:id="rId7"/>
              </a:rPr>
              <a:t>Col 4:3</a:t>
            </a:r>
            <a:r>
              <a:rPr lang="en-US" sz="2400" dirty="0" smtClean="0"/>
              <a:t> </a:t>
            </a:r>
          </a:p>
          <a:p>
            <a:pPr lvl="0"/>
            <a:r>
              <a:rPr lang="en-US" sz="2400" dirty="0" smtClean="0"/>
              <a:t>Pray for those who have mistreated you</a:t>
            </a:r>
          </a:p>
          <a:p>
            <a:pPr lvl="1"/>
            <a:r>
              <a:rPr lang="en-US" sz="2400" u="sng" dirty="0" smtClean="0">
                <a:hlinkClick r:id="rId8"/>
              </a:rPr>
              <a:t>Luke 6:28</a:t>
            </a:r>
            <a:r>
              <a:rPr lang="en-US" sz="2400" dirty="0" smtClean="0"/>
              <a:t> </a:t>
            </a:r>
          </a:p>
          <a:p>
            <a:pPr lvl="0"/>
            <a:r>
              <a:rPr lang="en-US" sz="2400" dirty="0" smtClean="0"/>
              <a:t>Pray that you enter not into temptation.</a:t>
            </a:r>
          </a:p>
          <a:p>
            <a:pPr lvl="1"/>
            <a:r>
              <a:rPr lang="en-US" sz="2400" u="sng" dirty="0" smtClean="0">
                <a:hlinkClick r:id="rId9"/>
              </a:rPr>
              <a:t>Luke 22:40</a:t>
            </a:r>
            <a:r>
              <a:rPr lang="en-US" sz="2400" dirty="0" smtClean="0"/>
              <a:t>  </a:t>
            </a:r>
          </a:p>
          <a:p>
            <a:endParaRPr lang="en-US" sz="2400" dirty="0"/>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10"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xEl>
                                              <p:pRg st="0" end="0"/>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499"/>
                                          </p:stCondLst>
                                        </p:cTn>
                                        <p:tgtEl>
                                          <p:spTgt spid="4">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4">
                                            <p:txEl>
                                              <p:pRg st="2" end="2"/>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499"/>
                                          </p:stCondLst>
                                        </p:cTn>
                                        <p:tgtEl>
                                          <p:spTgt spid="4">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4">
                                            <p:txEl>
                                              <p:pRg st="4" end="4"/>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499"/>
                                          </p:stCondLst>
                                        </p:cTn>
                                        <p:tgtEl>
                                          <p:spTgt spid="4">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4">
                                            <p:txEl>
                                              <p:pRg st="6" end="6"/>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499"/>
                                          </p:stCondLst>
                                        </p:cTn>
                                        <p:tgtEl>
                                          <p:spTgt spid="4">
                                            <p:txEl>
                                              <p:pRg st="7" end="7"/>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4">
                                            <p:txEl>
                                              <p:pRg st="8" end="8"/>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499"/>
                                          </p:stCondLst>
                                        </p:cTn>
                                        <p:tgtEl>
                                          <p:spTgt spid="4">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4">
                                            <p:txEl>
                                              <p:pRg st="10" end="10"/>
                                            </p:txEl>
                                          </p:spTgt>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499"/>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4"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0"/>
            <a:ext cx="8382000" cy="1066800"/>
          </a:xfrm>
        </p:spPr>
        <p:txBody>
          <a:bodyPr/>
          <a:lstStyle/>
          <a:p>
            <a:pPr algn="ctr"/>
            <a:r>
              <a:rPr lang="en-US" b="1" dirty="0" smtClean="0"/>
              <a:t>Prayer Directives 2</a:t>
            </a:r>
            <a:endParaRPr lang="en-US" dirty="0" smtClean="0"/>
          </a:p>
        </p:txBody>
      </p:sp>
      <p:sp>
        <p:nvSpPr>
          <p:cNvPr id="4" name="Rectangle 5"/>
          <p:cNvSpPr txBox="1">
            <a:spLocks noChangeArrowheads="1"/>
          </p:cNvSpPr>
          <p:nvPr/>
        </p:nvSpPr>
        <p:spPr bwMode="auto">
          <a:xfrm>
            <a:off x="228600" y="1295400"/>
            <a:ext cx="8915400" cy="5410200"/>
          </a:xfrm>
          <a:prstGeom prst="rect">
            <a:avLst/>
          </a:prstGeom>
          <a:noFill/>
          <a:ln w="9525">
            <a:noFill/>
            <a:miter lim="800000"/>
            <a:headEnd/>
            <a:tailEnd/>
          </a:ln>
        </p:spPr>
        <p:txBody>
          <a:bodyPr/>
          <a:lstStyle/>
          <a:p>
            <a:pPr lvl="0"/>
            <a:r>
              <a:rPr lang="en-US" sz="2400" dirty="0" smtClean="0"/>
              <a:t>Pray that you may do no evil.</a:t>
            </a:r>
          </a:p>
          <a:p>
            <a:pPr lvl="1"/>
            <a:r>
              <a:rPr lang="en-US" sz="2400" u="sng" dirty="0" smtClean="0">
                <a:hlinkClick r:id="rId3"/>
              </a:rPr>
              <a:t>2 </a:t>
            </a:r>
            <a:r>
              <a:rPr lang="en-US" sz="2400" u="sng" dirty="0" err="1" smtClean="0">
                <a:hlinkClick r:id="rId3"/>
              </a:rPr>
              <a:t>Cor</a:t>
            </a:r>
            <a:r>
              <a:rPr lang="en-US" sz="2400" u="sng" dirty="0" smtClean="0">
                <a:hlinkClick r:id="rId3"/>
              </a:rPr>
              <a:t> 13:7</a:t>
            </a:r>
            <a:r>
              <a:rPr lang="en-US" sz="2400" dirty="0" smtClean="0"/>
              <a:t> </a:t>
            </a:r>
          </a:p>
          <a:p>
            <a:pPr lvl="0"/>
            <a:r>
              <a:rPr lang="en-US" sz="2400" dirty="0" smtClean="0"/>
              <a:t>Pray that your love may abound toward all people.</a:t>
            </a:r>
          </a:p>
          <a:p>
            <a:pPr lvl="1"/>
            <a:r>
              <a:rPr lang="en-US" sz="2400" u="sng" dirty="0" smtClean="0">
                <a:hlinkClick r:id="rId4"/>
              </a:rPr>
              <a:t>Phil 1:9</a:t>
            </a:r>
            <a:r>
              <a:rPr lang="en-US" sz="2400" dirty="0" smtClean="0"/>
              <a:t> </a:t>
            </a:r>
          </a:p>
          <a:p>
            <a:pPr lvl="0"/>
            <a:r>
              <a:rPr lang="en-US" sz="2400" dirty="0" smtClean="0"/>
              <a:t>Pray that your whole spirit, mind and body be preserved blameless unto the coming of the Lord.</a:t>
            </a:r>
          </a:p>
          <a:p>
            <a:pPr lvl="1"/>
            <a:r>
              <a:rPr lang="en-US" sz="2400" u="sng" dirty="0" smtClean="0">
                <a:hlinkClick r:id="rId5"/>
              </a:rPr>
              <a:t>1 </a:t>
            </a:r>
            <a:r>
              <a:rPr lang="en-US" sz="2400" u="sng" dirty="0" err="1" smtClean="0">
                <a:hlinkClick r:id="rId5"/>
              </a:rPr>
              <a:t>Thess</a:t>
            </a:r>
            <a:r>
              <a:rPr lang="en-US" sz="2400" u="sng" dirty="0" smtClean="0">
                <a:hlinkClick r:id="rId5"/>
              </a:rPr>
              <a:t> 5:23</a:t>
            </a:r>
            <a:r>
              <a:rPr lang="en-US" sz="2400" dirty="0" smtClean="0"/>
              <a:t> </a:t>
            </a:r>
          </a:p>
          <a:p>
            <a:pPr lvl="0"/>
            <a:r>
              <a:rPr lang="en-US" sz="2400" dirty="0" smtClean="0"/>
              <a:t>Pray for the fullness of the Holy Spirit.</a:t>
            </a:r>
          </a:p>
          <a:p>
            <a:pPr lvl="1"/>
            <a:r>
              <a:rPr lang="en-US" sz="2400" u="sng" dirty="0" smtClean="0">
                <a:hlinkClick r:id="rId6"/>
              </a:rPr>
              <a:t>Luke 11:13</a:t>
            </a:r>
            <a:r>
              <a:rPr lang="en-US" sz="2400" dirty="0" smtClean="0"/>
              <a:t> </a:t>
            </a:r>
          </a:p>
          <a:p>
            <a:pPr lvl="0"/>
            <a:r>
              <a:rPr lang="en-US" sz="2300" dirty="0" smtClean="0"/>
              <a:t>Pray that you may be able to interpret what you speak in tongues.</a:t>
            </a:r>
          </a:p>
          <a:p>
            <a:pPr lvl="1"/>
            <a:r>
              <a:rPr lang="en-US" sz="2400" u="sng" dirty="0" smtClean="0">
                <a:hlinkClick r:id="rId7"/>
              </a:rPr>
              <a:t>1 </a:t>
            </a:r>
            <a:r>
              <a:rPr lang="en-US" sz="2400" u="sng" dirty="0" err="1" smtClean="0">
                <a:hlinkClick r:id="rId7"/>
              </a:rPr>
              <a:t>Cor</a:t>
            </a:r>
            <a:r>
              <a:rPr lang="en-US" sz="2400" u="sng" dirty="0" smtClean="0">
                <a:hlinkClick r:id="rId7"/>
              </a:rPr>
              <a:t> 14:13</a:t>
            </a:r>
            <a:r>
              <a:rPr lang="en-US" sz="2400" dirty="0" smtClean="0"/>
              <a:t> </a:t>
            </a:r>
          </a:p>
          <a:p>
            <a:pPr lvl="0"/>
            <a:r>
              <a:rPr lang="en-US" sz="2400" dirty="0" smtClean="0"/>
              <a:t>Pray for the peace of Jerusalem.</a:t>
            </a:r>
          </a:p>
          <a:p>
            <a:pPr lvl="1"/>
            <a:r>
              <a:rPr lang="en-US" sz="2400" u="sng" dirty="0" smtClean="0">
                <a:hlinkClick r:id="rId8"/>
              </a:rPr>
              <a:t>Psalms 122:6</a:t>
            </a:r>
            <a:r>
              <a:rPr lang="en-US" sz="2400" dirty="0" smtClean="0"/>
              <a:t> </a:t>
            </a:r>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9"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xEl>
                                              <p:pRg st="0" end="0"/>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499"/>
                                          </p:stCondLst>
                                        </p:cTn>
                                        <p:tgtEl>
                                          <p:spTgt spid="4">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4">
                                            <p:txEl>
                                              <p:pRg st="2" end="2"/>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499"/>
                                          </p:stCondLst>
                                        </p:cTn>
                                        <p:tgtEl>
                                          <p:spTgt spid="4">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4">
                                            <p:txEl>
                                              <p:pRg st="4" end="4"/>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499"/>
                                          </p:stCondLst>
                                        </p:cTn>
                                        <p:tgtEl>
                                          <p:spTgt spid="4">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4">
                                            <p:txEl>
                                              <p:pRg st="6" end="6"/>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499"/>
                                          </p:stCondLst>
                                        </p:cTn>
                                        <p:tgtEl>
                                          <p:spTgt spid="4">
                                            <p:txEl>
                                              <p:pRg st="7" end="7"/>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4">
                                            <p:txEl>
                                              <p:pRg st="8" end="8"/>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499"/>
                                          </p:stCondLst>
                                        </p:cTn>
                                        <p:tgtEl>
                                          <p:spTgt spid="4">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4">
                                            <p:txEl>
                                              <p:pRg st="10" end="10"/>
                                            </p:txEl>
                                          </p:spTgt>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499"/>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4" grpId="0" build="p" autoUpdateAnimBg="0"/>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669</TotalTime>
  <Words>699</Words>
  <Application>Microsoft Office PowerPoint</Application>
  <PresentationFormat>On-screen Show (4:3)</PresentationFormat>
  <Paragraphs>138</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Ocean</vt:lpstr>
      <vt:lpstr>Baptist Doctrine</vt:lpstr>
      <vt:lpstr>Sanctification Defined</vt:lpstr>
      <vt:lpstr>ARTICLES OF FAITH</vt:lpstr>
      <vt:lpstr>X.  OF SANCTIFICATION 1</vt:lpstr>
      <vt:lpstr>X.  OF SANCTIFICATION 2</vt:lpstr>
      <vt:lpstr>X.  OF SANCTIFICATION 3</vt:lpstr>
      <vt:lpstr>Clean in a Dirty Place</vt:lpstr>
      <vt:lpstr>Prayer Directives 1</vt:lpstr>
      <vt:lpstr>Prayer Directives 2</vt:lpstr>
      <vt:lpstr>Prayer Directives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Baptist Doctrine Southwest District Section 2</dc:title>
  <dc:creator>Alvin Hunter</dc:creator>
  <cp:lastModifiedBy>Alvin</cp:lastModifiedBy>
  <cp:revision>100</cp:revision>
  <dcterms:created xsi:type="dcterms:W3CDTF">2006-07-29T04:57:11Z</dcterms:created>
  <dcterms:modified xsi:type="dcterms:W3CDTF">2010-09-29T21:37:29Z</dcterms:modified>
</cp:coreProperties>
</file>